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aleway"/>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79ABAFF-07C1-411C-A0CF-D497D129037D}">
  <a:tblStyle styleId="{279ABAFF-07C1-411C-A0CF-D497D12903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Lato-regular.fntdata"/><Relationship Id="rId52" Type="http://schemas.openxmlformats.org/officeDocument/2006/relationships/font" Target="fonts/Raleway-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9135daca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9135daca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8f901d02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8f901d02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8f901d02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8f901d02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8f901d02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8f901d02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8f901d02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8f901d02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8f901d02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8f901d02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8f901d02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8f901d02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8f901d02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8f901d02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8f901d02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8f901d02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9135daca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9135daca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90ac017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90ac017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90ac0178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90ac0178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90ac017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90ac017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90ac017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90ac017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90ac0178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90ac0178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90ac017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90ac017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90ac0178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90ac0178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90ac0178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90ac0178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90ac0178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90ac0178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90ac017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90ac017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90ac0178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90ac0178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8ee846eb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8ee846eb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90ac0178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90ac0178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90ac0178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90ac0178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90ac0178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90ac0178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90ac0178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90ac0178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90ac0178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90ac0178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90ac0178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90ac0178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90ac0178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90ac0178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9135daca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9135daca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9135dac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9135dac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9135dac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9135dac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8ee846eb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8ee846eb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9135dac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9135dac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9135daca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9135daca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9135daca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9135daca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8ee846ebf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8ee846ebf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8ee846eb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8ee846eb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8f901d0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8f901d0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8f901d02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8f901d02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8f901d02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8f901d02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jamanetwork.com/searchresults?author=Daniel+Shu+Wei+Ting&amp;q=Daniel+Shu+Wei+Ting" TargetMode="External"/><Relationship Id="rId4" Type="http://schemas.openxmlformats.org/officeDocument/2006/relationships/hyperlink" Target="https://jamanetwork.com/searchresults?author=Daniel+Shu+Wei+Ting&amp;q=Daniel+Shu+Wei+Ting" TargetMode="External"/><Relationship Id="rId5" Type="http://schemas.openxmlformats.org/officeDocument/2006/relationships/hyperlink" Target="https://jamanetwork.com/searchresults?author=Carol+Yim-Lui+Cheung&amp;q=Carol+Yim-Lui+Cheung" TargetMode="External"/><Relationship Id="rId6" Type="http://schemas.openxmlformats.org/officeDocument/2006/relationships/hyperlink" Target="https://jamanetwork.com/searchresults?author=Carol+Yim-Lui+Cheung&amp;q=Carol+Yim-Lui+Cheung" TargetMode="External"/><Relationship Id="rId7" Type="http://schemas.openxmlformats.org/officeDocument/2006/relationships/hyperlink" Target="https://jamanetwork.com/searchresults?author=Gilbert+Lim&amp;q=Gilbert+Lim" TargetMode="External"/><Relationship Id="rId8" Type="http://schemas.openxmlformats.org/officeDocument/2006/relationships/hyperlink" Target="https://jamanetwork.com/searchresults?author=Gilbert+Lim&amp;q=Gilbert+Li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gif"/><Relationship Id="rId4" Type="http://schemas.openxmlformats.org/officeDocument/2006/relationships/image" Target="../media/image52.png"/><Relationship Id="rId5"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7.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jamanetwork.com/searchresults?author=Daniel+Shu+Wei+Ting&amp;q=Daniel+Shu+Wei+Ting" TargetMode="External"/><Relationship Id="rId4" Type="http://schemas.openxmlformats.org/officeDocument/2006/relationships/hyperlink" Target="https://jamanetwork.com/searchresults?author=Daniel+Shu+Wei+Ting&amp;q=Daniel+Shu+Wei+Ting" TargetMode="External"/><Relationship Id="rId5" Type="http://schemas.openxmlformats.org/officeDocument/2006/relationships/hyperlink" Target="https://jamanetwork.com/searchresults?author=Carol+Yim-Lui+Cheung&amp;q=Carol+Yim-Lui+Cheung" TargetMode="External"/><Relationship Id="rId6" Type="http://schemas.openxmlformats.org/officeDocument/2006/relationships/hyperlink" Target="https://jamanetwork.com/searchresults?author=Carol+Yim-Lui+Cheung&amp;q=Carol+Yim-Lui+Cheung" TargetMode="External"/><Relationship Id="rId7" Type="http://schemas.openxmlformats.org/officeDocument/2006/relationships/hyperlink" Target="https://jamanetwork.com/searchresults?author=Gilbert+Lim&amp;q=Gilbert+Lim" TargetMode="External"/><Relationship Id="rId8" Type="http://schemas.openxmlformats.org/officeDocument/2006/relationships/hyperlink" Target="https://jamanetwork.com/searchresults?author=Gilbert+Lim&amp;q=Gilbert+Li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515650"/>
            <a:ext cx="7688100" cy="30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rPr>
              <a:t>Diabetic Retinopathy Detection Using Deep Learning and Image Processing</a:t>
            </a:r>
            <a:endParaRPr>
              <a:solidFill>
                <a:srgbClr val="5B0F00"/>
              </a:solidFill>
            </a:endParaRPr>
          </a:p>
        </p:txBody>
      </p:sp>
      <p:sp>
        <p:nvSpPr>
          <p:cNvPr id="87" name="Google Shape;87;p13"/>
          <p:cNvSpPr txBox="1"/>
          <p:nvPr>
            <p:ph idx="1" type="subTitle"/>
          </p:nvPr>
        </p:nvSpPr>
        <p:spPr>
          <a:xfrm>
            <a:off x="729625" y="3172900"/>
            <a:ext cx="7688100" cy="15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a:t>
            </a:r>
            <a:endParaRPr/>
          </a:p>
          <a:p>
            <a:pPr indent="0" lvl="0" marL="0" rtl="0" algn="l">
              <a:spcBef>
                <a:spcPts val="0"/>
              </a:spcBef>
              <a:spcAft>
                <a:spcPts val="0"/>
              </a:spcAft>
              <a:buNone/>
            </a:pPr>
            <a:r>
              <a:rPr lang="en"/>
              <a:t>Khwaja Wisal Maqsood(</a:t>
            </a:r>
            <a:r>
              <a:rPr lang="en"/>
              <a:t>16BCS078).</a:t>
            </a:r>
            <a:endParaRPr/>
          </a:p>
          <a:p>
            <a:pPr indent="0" lvl="0" marL="0" rtl="0" algn="l">
              <a:spcBef>
                <a:spcPts val="0"/>
              </a:spcBef>
              <a:spcAft>
                <a:spcPts val="0"/>
              </a:spcAft>
              <a:buNone/>
            </a:pPr>
            <a:r>
              <a:rPr lang="en"/>
              <a:t>Manoj (16BCS026).</a:t>
            </a:r>
            <a:endParaRPr/>
          </a:p>
          <a:p>
            <a:pPr indent="0" lvl="0" marL="0" rtl="0" algn="l">
              <a:spcBef>
                <a:spcPts val="0"/>
              </a:spcBef>
              <a:spcAft>
                <a:spcPts val="0"/>
              </a:spcAft>
              <a:buNone/>
            </a:pPr>
            <a:r>
              <a:rPr lang="en"/>
              <a:t>Minor Project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659950" y="125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Median Subtraction:</a:t>
            </a:r>
            <a:endParaRPr/>
          </a:p>
          <a:p>
            <a:pPr indent="0" lvl="0" marL="0" rtl="0" algn="l">
              <a:spcBef>
                <a:spcPts val="0"/>
              </a:spcBef>
              <a:spcAft>
                <a:spcPts val="0"/>
              </a:spcAft>
              <a:buNone/>
            </a:pPr>
            <a:r>
              <a:t/>
            </a:r>
            <a:endParaRPr/>
          </a:p>
        </p:txBody>
      </p:sp>
      <p:sp>
        <p:nvSpPr>
          <p:cNvPr id="144" name="Google Shape;144;p22"/>
          <p:cNvSpPr txBox="1"/>
          <p:nvPr>
            <p:ph idx="1" type="body"/>
          </p:nvPr>
        </p:nvSpPr>
        <p:spPr>
          <a:xfrm>
            <a:off x="0" y="1534400"/>
            <a:ext cx="7688700" cy="40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Original Image:</a:t>
            </a:r>
            <a:endParaRPr/>
          </a:p>
        </p:txBody>
      </p:sp>
      <p:pic>
        <p:nvPicPr>
          <p:cNvPr id="145" name="Google Shape;145;p22"/>
          <p:cNvPicPr preferRelativeResize="0"/>
          <p:nvPr/>
        </p:nvPicPr>
        <p:blipFill>
          <a:blip r:embed="rId3">
            <a:alphaModFix/>
          </a:blip>
          <a:stretch>
            <a:fillRect/>
          </a:stretch>
        </p:blipFill>
        <p:spPr>
          <a:xfrm>
            <a:off x="1582850" y="567650"/>
            <a:ext cx="7420875" cy="4575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3"/>
          <p:cNvSpPr txBox="1"/>
          <p:nvPr>
            <p:ph idx="1" type="body"/>
          </p:nvPr>
        </p:nvSpPr>
        <p:spPr>
          <a:xfrm>
            <a:off x="0" y="1569175"/>
            <a:ext cx="1177800" cy="46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Preprocessed images after applying median Subtraction:</a:t>
            </a:r>
            <a:endParaRPr/>
          </a:p>
        </p:txBody>
      </p:sp>
      <p:pic>
        <p:nvPicPr>
          <p:cNvPr id="151" name="Google Shape;151;p23"/>
          <p:cNvPicPr preferRelativeResize="0"/>
          <p:nvPr/>
        </p:nvPicPr>
        <p:blipFill>
          <a:blip r:embed="rId3">
            <a:alphaModFix/>
          </a:blip>
          <a:stretch>
            <a:fillRect/>
          </a:stretch>
        </p:blipFill>
        <p:spPr>
          <a:xfrm>
            <a:off x="1745425" y="0"/>
            <a:ext cx="663750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4"/>
          <p:cNvSpPr txBox="1"/>
          <p:nvPr>
            <p:ph idx="1" type="body"/>
          </p:nvPr>
        </p:nvSpPr>
        <p:spPr>
          <a:xfrm>
            <a:off x="206350" y="1726075"/>
            <a:ext cx="1179600" cy="48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Preprocessed images after applying Gamma Correction:</a:t>
            </a:r>
            <a:endParaRPr/>
          </a:p>
        </p:txBody>
      </p:sp>
      <p:pic>
        <p:nvPicPr>
          <p:cNvPr id="157" name="Google Shape;157;p24"/>
          <p:cNvPicPr preferRelativeResize="0"/>
          <p:nvPr/>
        </p:nvPicPr>
        <p:blipFill>
          <a:blip r:embed="rId3">
            <a:alphaModFix/>
          </a:blip>
          <a:stretch>
            <a:fillRect/>
          </a:stretch>
        </p:blipFill>
        <p:spPr>
          <a:xfrm>
            <a:off x="1524950" y="0"/>
            <a:ext cx="6556799"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idx="1" type="body"/>
          </p:nvPr>
        </p:nvSpPr>
        <p:spPr>
          <a:xfrm>
            <a:off x="300850" y="1807175"/>
            <a:ext cx="1212600" cy="5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Preprocessed Image after Applying Adaptive Histogram Equalization:</a:t>
            </a:r>
            <a:endParaRPr/>
          </a:p>
          <a:p>
            <a:pPr indent="0" lvl="0" marL="0" rtl="0" algn="l">
              <a:spcBef>
                <a:spcPts val="1600"/>
              </a:spcBef>
              <a:spcAft>
                <a:spcPts val="1600"/>
              </a:spcAft>
              <a:buNone/>
            </a:pPr>
            <a:r>
              <a:t/>
            </a:r>
            <a:endParaRPr/>
          </a:p>
        </p:txBody>
      </p:sp>
      <p:pic>
        <p:nvPicPr>
          <p:cNvPr id="163" name="Google Shape;163;p25"/>
          <p:cNvPicPr preferRelativeResize="0"/>
          <p:nvPr/>
        </p:nvPicPr>
        <p:blipFill>
          <a:blip r:embed="rId3">
            <a:alphaModFix/>
          </a:blip>
          <a:stretch>
            <a:fillRect/>
          </a:stretch>
        </p:blipFill>
        <p:spPr>
          <a:xfrm>
            <a:off x="1791375" y="0"/>
            <a:ext cx="6985425" cy="5212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6"/>
          <p:cNvSpPr txBox="1"/>
          <p:nvPr>
            <p:ph idx="1" type="body"/>
          </p:nvPr>
        </p:nvSpPr>
        <p:spPr>
          <a:xfrm>
            <a:off x="53700" y="59725"/>
            <a:ext cx="1401600" cy="48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Magic: Ben Graham’s Image Preprocessing, It is a preprocessing method developed by Ben Graham in 2015 as part of then Eyepacs DR Detection Competition, Since then this has been adopted as the world-wide standard for image preprocessing of Retino-Fundal Images.</a:t>
            </a:r>
            <a:endParaRPr/>
          </a:p>
        </p:txBody>
      </p:sp>
      <p:pic>
        <p:nvPicPr>
          <p:cNvPr id="169" name="Google Shape;169;p26"/>
          <p:cNvPicPr preferRelativeResize="0"/>
          <p:nvPr/>
        </p:nvPicPr>
        <p:blipFill>
          <a:blip r:embed="rId3">
            <a:alphaModFix/>
          </a:blip>
          <a:stretch>
            <a:fillRect/>
          </a:stretch>
        </p:blipFill>
        <p:spPr>
          <a:xfrm>
            <a:off x="1514963" y="152400"/>
            <a:ext cx="7476638" cy="4991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idx="1" type="body"/>
          </p:nvPr>
        </p:nvSpPr>
        <p:spPr>
          <a:xfrm>
            <a:off x="0" y="1372225"/>
            <a:ext cx="1038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Preprocessed Colour images using Ben Graham’s Technique,</a:t>
            </a:r>
            <a:endParaRPr/>
          </a:p>
          <a:p>
            <a:pPr indent="0" lvl="0" marL="0" rtl="0" algn="l">
              <a:spcBef>
                <a:spcPts val="1600"/>
              </a:spcBef>
              <a:spcAft>
                <a:spcPts val="1600"/>
              </a:spcAft>
              <a:buNone/>
            </a:pPr>
            <a:r>
              <a:rPr lang="en"/>
              <a:t>Eyepacs 1</a:t>
            </a:r>
            <a:endParaRPr/>
          </a:p>
        </p:txBody>
      </p:sp>
      <p:pic>
        <p:nvPicPr>
          <p:cNvPr id="175" name="Google Shape;175;p27"/>
          <p:cNvPicPr preferRelativeResize="0"/>
          <p:nvPr/>
        </p:nvPicPr>
        <p:blipFill>
          <a:blip r:embed="rId3">
            <a:alphaModFix/>
          </a:blip>
          <a:stretch>
            <a:fillRect/>
          </a:stretch>
        </p:blipFill>
        <p:spPr>
          <a:xfrm>
            <a:off x="1038400" y="0"/>
            <a:ext cx="8105600" cy="52477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idx="1" type="body"/>
          </p:nvPr>
        </p:nvSpPr>
        <p:spPr>
          <a:xfrm>
            <a:off x="69150" y="1302700"/>
            <a:ext cx="911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Preprocessed Colour images using Ben Graham’s Technique,</a:t>
            </a:r>
            <a:endParaRPr/>
          </a:p>
          <a:p>
            <a:pPr indent="0" lvl="0" marL="0" rtl="0" algn="l">
              <a:spcBef>
                <a:spcPts val="1600"/>
              </a:spcBef>
              <a:spcAft>
                <a:spcPts val="0"/>
              </a:spcAft>
              <a:buNone/>
            </a:pPr>
            <a:r>
              <a:rPr lang="en"/>
              <a:t>Eyepacs 2</a:t>
            </a:r>
            <a:endParaRPr/>
          </a:p>
          <a:p>
            <a:pPr indent="0" lvl="0" marL="0" rtl="0" algn="l">
              <a:spcBef>
                <a:spcPts val="1600"/>
              </a:spcBef>
              <a:spcAft>
                <a:spcPts val="1600"/>
              </a:spcAft>
              <a:buNone/>
            </a:pPr>
            <a:r>
              <a:t/>
            </a:r>
            <a:endParaRPr/>
          </a:p>
        </p:txBody>
      </p:sp>
      <p:pic>
        <p:nvPicPr>
          <p:cNvPr id="181" name="Google Shape;181;p28"/>
          <p:cNvPicPr preferRelativeResize="0"/>
          <p:nvPr/>
        </p:nvPicPr>
        <p:blipFill>
          <a:blip r:embed="rId3">
            <a:alphaModFix/>
          </a:blip>
          <a:stretch>
            <a:fillRect/>
          </a:stretch>
        </p:blipFill>
        <p:spPr>
          <a:xfrm>
            <a:off x="980475" y="0"/>
            <a:ext cx="8163526"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idx="1" type="subTitle"/>
          </p:nvPr>
        </p:nvSpPr>
        <p:spPr>
          <a:xfrm>
            <a:off x="133600" y="523450"/>
            <a:ext cx="8580000" cy="4282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The aim of this study is to produce a Robust model for DR detection over the 5 classes to produce a model which is robust as well as is able to generalize well when faced with different kinds of images taken in different conditions with different kinds of devices.</a:t>
            </a:r>
            <a:endParaRPr sz="1200">
              <a:solidFill>
                <a:srgbClr val="000000"/>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All the works stated earlier are based on deep learning models and they generally use Precision,Recall,Specificity and sensitivity as metrics to measure and compare the performance of the produced model.In this study, our main focus will be to optimize AUC,and more specifically Quadratic Weighted Kappa or QWK.</a:t>
            </a:r>
            <a:r>
              <a:rPr lang="en" sz="1200">
                <a:solidFill>
                  <a:srgbClr val="000000"/>
                </a:solidFill>
                <a:highlight>
                  <a:srgbClr val="FFFFFF"/>
                </a:highlight>
                <a:latin typeface="Arial"/>
                <a:ea typeface="Arial"/>
                <a:cs typeface="Arial"/>
                <a:sym typeface="Arial"/>
              </a:rPr>
              <a:t>Quadratic Weighted Kappa or QWK</a:t>
            </a:r>
            <a:r>
              <a:rPr lang="en" sz="1200">
                <a:solidFill>
                  <a:srgbClr val="000000"/>
                </a:solidFill>
                <a:highlight>
                  <a:srgbClr val="FFFFFF"/>
                </a:highlight>
                <a:latin typeface="Arial"/>
                <a:ea typeface="Arial"/>
                <a:cs typeface="Arial"/>
                <a:sym typeface="Arial"/>
              </a:rPr>
              <a:t> has been one metric ignored by quite a few researchers because </a:t>
            </a:r>
            <a:r>
              <a:rPr lang="en" sz="1200">
                <a:solidFill>
                  <a:srgbClr val="000000"/>
                </a:solidFill>
                <a:highlight>
                  <a:srgbClr val="FFFFFF"/>
                </a:highlight>
                <a:latin typeface="Arial"/>
                <a:ea typeface="Arial"/>
                <a:cs typeface="Arial"/>
                <a:sym typeface="Arial"/>
              </a:rPr>
              <a:t>Quadratic Weighted Kappa or QWK</a:t>
            </a:r>
            <a:r>
              <a:rPr lang="en" sz="1200">
                <a:solidFill>
                  <a:srgbClr val="000000"/>
                </a:solidFill>
                <a:highlight>
                  <a:srgbClr val="FFFFFF"/>
                </a:highlight>
                <a:latin typeface="Arial"/>
                <a:ea typeface="Arial"/>
                <a:cs typeface="Arial"/>
                <a:sym typeface="Arial"/>
              </a:rPr>
              <a:t> obtained in DR detection usually is quite less around 0.83-0.88 and as this is a  multi-class classification problem QWK is a metric that gives very accurate measure becasue simply of the fact how it calculates the score e.g if model predicts the class as 4 but the actual class is 3 penalty will be less in that proportion but if actual class is 0 and model predicts 4 we are way off and penalty on the QWK is proportional to this.</a:t>
            </a:r>
            <a:endParaRPr sz="1200">
              <a:solidFill>
                <a:srgbClr val="000000"/>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Thus QWK has now been made a standard by eyepacs and many organisations to measure the Robustness of the Models produced for the task of DR detection and has also been used as a metric to evaluate various other models giving a uniform scale to measure other model performance as well as its robustness and generalization capabilities.</a:t>
            </a:r>
            <a:endParaRPr sz="1200">
              <a:solidFill>
                <a:srgbClr val="000000"/>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For this task we have used the following models:</a:t>
            </a:r>
            <a:endParaRPr sz="1200">
              <a:solidFill>
                <a:srgbClr val="000000"/>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As it is already known transfer learning does give really good results when done sensibly, so our starting approach was to try out pre-trained models which included:</a:t>
            </a:r>
            <a:endParaRPr sz="1200">
              <a:solidFill>
                <a:srgbClr val="000000"/>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b="1" lang="en" sz="1200">
                <a:solidFill>
                  <a:srgbClr val="000000"/>
                </a:solidFill>
                <a:highlight>
                  <a:srgbClr val="FFFFFF"/>
                </a:highlight>
                <a:latin typeface="Arial"/>
                <a:ea typeface="Arial"/>
                <a:cs typeface="Arial"/>
                <a:sym typeface="Arial"/>
              </a:rPr>
              <a:t>Resnet 50,</a:t>
            </a:r>
            <a:r>
              <a:rPr b="1" lang="en" sz="1200">
                <a:solidFill>
                  <a:srgbClr val="000000"/>
                </a:solidFill>
                <a:highlight>
                  <a:schemeClr val="lt1"/>
                </a:highlight>
                <a:latin typeface="Arial"/>
                <a:ea typeface="Arial"/>
                <a:cs typeface="Arial"/>
                <a:sym typeface="Arial"/>
              </a:rPr>
              <a:t>EfficientNet B5,B6,B4,B7,Res-Next 32x4d.</a:t>
            </a:r>
            <a:endParaRPr b="1" sz="1200">
              <a:solidFill>
                <a:srgbClr val="000000"/>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Finally we produce an ensemble of all the above models. </a:t>
            </a:r>
            <a:endParaRPr sz="1200">
              <a:solidFill>
                <a:srgbClr val="000000"/>
              </a:solidFill>
              <a:highlight>
                <a:srgbClr val="FFFFFF"/>
              </a:highlight>
              <a:latin typeface="Arial"/>
              <a:ea typeface="Arial"/>
              <a:cs typeface="Arial"/>
              <a:sym typeface="Arial"/>
            </a:endParaRPr>
          </a:p>
          <a:p>
            <a:pPr indent="0" lvl="0" marL="457200" rtl="0" algn="just">
              <a:lnSpc>
                <a:spcPct val="115000"/>
              </a:lnSpc>
              <a:spcBef>
                <a:spcPts val="0"/>
              </a:spcBef>
              <a:spcAft>
                <a:spcPts val="0"/>
              </a:spcAft>
              <a:buNone/>
            </a:pPr>
            <a:r>
              <a:t/>
            </a:r>
            <a:endParaRPr sz="1200">
              <a:solidFill>
                <a:srgbClr val="000000"/>
              </a:solidFill>
              <a:highlight>
                <a:srgbClr val="FFFFFF"/>
              </a:highlight>
              <a:latin typeface="Arial"/>
              <a:ea typeface="Arial"/>
              <a:cs typeface="Arial"/>
              <a:sym typeface="Arial"/>
            </a:endParaRPr>
          </a:p>
        </p:txBody>
      </p:sp>
      <p:sp>
        <p:nvSpPr>
          <p:cNvPr id="187" name="Google Shape;187;p29"/>
          <p:cNvSpPr txBox="1"/>
          <p:nvPr>
            <p:ph type="ctrTitle"/>
          </p:nvPr>
        </p:nvSpPr>
        <p:spPr>
          <a:xfrm>
            <a:off x="727950" y="-103125"/>
            <a:ext cx="7688100" cy="8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rPr>
              <a:t>Transfer Learning</a:t>
            </a:r>
            <a:endParaRPr>
              <a:solidFill>
                <a:srgbClr val="5B0F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0"/>
          <p:cNvSpPr txBox="1"/>
          <p:nvPr>
            <p:ph type="ctrTitle"/>
          </p:nvPr>
        </p:nvSpPr>
        <p:spPr>
          <a:xfrm>
            <a:off x="819675" y="0"/>
            <a:ext cx="7688100" cy="8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Quadratic Weighted Kappa</a:t>
            </a:r>
            <a:endParaRPr/>
          </a:p>
        </p:txBody>
      </p:sp>
      <p:sp>
        <p:nvSpPr>
          <p:cNvPr id="193" name="Google Shape;193;p30"/>
          <p:cNvSpPr txBox="1"/>
          <p:nvPr>
            <p:ph idx="1" type="subTitle"/>
          </p:nvPr>
        </p:nvSpPr>
        <p:spPr>
          <a:xfrm>
            <a:off x="727950" y="953950"/>
            <a:ext cx="7688100" cy="41895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050">
                <a:solidFill>
                  <a:srgbClr val="000000"/>
                </a:solidFill>
                <a:latin typeface="Arial"/>
                <a:ea typeface="Arial"/>
                <a:cs typeface="Arial"/>
                <a:sym typeface="Arial"/>
              </a:rPr>
              <a:t>Kappa is </a:t>
            </a:r>
            <a:r>
              <a:rPr i="1" lang="en" sz="1050">
                <a:solidFill>
                  <a:srgbClr val="000000"/>
                </a:solidFill>
                <a:latin typeface="Arial"/>
                <a:ea typeface="Arial"/>
                <a:cs typeface="Arial"/>
                <a:sym typeface="Arial"/>
              </a:rPr>
              <a:t>Chance adjusted index</a:t>
            </a:r>
            <a:r>
              <a:rPr lang="en" sz="1050">
                <a:solidFill>
                  <a:srgbClr val="000000"/>
                </a:solidFill>
                <a:latin typeface="Arial"/>
                <a:ea typeface="Arial"/>
                <a:cs typeface="Arial"/>
                <a:sym typeface="Arial"/>
              </a:rPr>
              <a:t> for reliability of categorical measurements. This means that, it accounts for amount of agreement between raters that can be expected to have occurred due to chance (i.e., random guessing). This is unlike accuracy where you can get relatively fair score by intelligently random guessing. Here 3 matrices are involved:</a:t>
            </a:r>
            <a:endParaRPr sz="1050">
              <a:solidFill>
                <a:srgbClr val="000000"/>
              </a:solidFill>
              <a:latin typeface="Arial"/>
              <a:ea typeface="Arial"/>
              <a:cs typeface="Arial"/>
              <a:sym typeface="Arial"/>
            </a:endParaRPr>
          </a:p>
          <a:p>
            <a:pPr indent="-295275" lvl="0" marL="457200" rtl="0" algn="l">
              <a:lnSpc>
                <a:spcPct val="115000"/>
              </a:lnSpc>
              <a:spcBef>
                <a:spcPts val="1200"/>
              </a:spcBef>
              <a:spcAft>
                <a:spcPts val="0"/>
              </a:spcAft>
              <a:buClr>
                <a:srgbClr val="000000"/>
              </a:buClr>
              <a:buSzPts val="1050"/>
              <a:buFont typeface="Arial"/>
              <a:buChar char="●"/>
            </a:pPr>
            <a:r>
              <a:rPr lang="en" sz="1050">
                <a:solidFill>
                  <a:srgbClr val="000000"/>
                </a:solidFill>
                <a:latin typeface="Arial"/>
                <a:ea typeface="Arial"/>
                <a:cs typeface="Arial"/>
                <a:sym typeface="Arial"/>
              </a:rPr>
              <a:t>N×N(N is number of categories) histogram matrix </a:t>
            </a:r>
            <a:r>
              <a:rPr b="1" lang="en" sz="1050">
                <a:solidFill>
                  <a:srgbClr val="000000"/>
                </a:solidFill>
                <a:latin typeface="Arial"/>
                <a:ea typeface="Arial"/>
                <a:cs typeface="Arial"/>
                <a:sym typeface="Arial"/>
              </a:rPr>
              <a:t>O</a:t>
            </a:r>
            <a:r>
              <a:rPr lang="en" sz="1050">
                <a:solidFill>
                  <a:srgbClr val="000000"/>
                </a:solidFill>
                <a:latin typeface="Arial"/>
                <a:ea typeface="Arial"/>
                <a:cs typeface="Arial"/>
                <a:sym typeface="Arial"/>
              </a:rPr>
              <a:t>, where each element e</a:t>
            </a:r>
            <a:r>
              <a:rPr lang="en" sz="800">
                <a:solidFill>
                  <a:srgbClr val="000000"/>
                </a:solidFill>
                <a:latin typeface="Arial"/>
                <a:ea typeface="Arial"/>
                <a:cs typeface="Arial"/>
                <a:sym typeface="Arial"/>
              </a:rPr>
              <a:t>ij</a:t>
            </a:r>
            <a:r>
              <a:rPr lang="en" sz="1050">
                <a:solidFill>
                  <a:srgbClr val="000000"/>
                </a:solidFill>
                <a:latin typeface="Arial"/>
                <a:ea typeface="Arial"/>
                <a:cs typeface="Arial"/>
                <a:sym typeface="Arial"/>
              </a:rPr>
              <a:t> of O corresponds to the number of observations that received a category i by A and a category j by B. In our case, N=5 so O is 5×5 matrix. Each element e</a:t>
            </a:r>
            <a:r>
              <a:rPr lang="en" sz="800">
                <a:solidFill>
                  <a:srgbClr val="000000"/>
                </a:solidFill>
                <a:latin typeface="Arial"/>
                <a:ea typeface="Arial"/>
                <a:cs typeface="Arial"/>
                <a:sym typeface="Arial"/>
              </a:rPr>
              <a:t>ij</a:t>
            </a:r>
            <a:r>
              <a:rPr lang="en" sz="1050">
                <a:solidFill>
                  <a:srgbClr val="000000"/>
                </a:solidFill>
                <a:latin typeface="Arial"/>
                <a:ea typeface="Arial"/>
                <a:cs typeface="Arial"/>
                <a:sym typeface="Arial"/>
              </a:rPr>
              <a:t> will represent count of images that recieved category i by A(say human) and category j by B(our models). So greater the number in diagonal, greater good.</a:t>
            </a:r>
            <a:endParaRPr sz="1050">
              <a:solidFill>
                <a:srgbClr val="000000"/>
              </a:solidFill>
              <a:latin typeface="Arial"/>
              <a:ea typeface="Arial"/>
              <a:cs typeface="Arial"/>
              <a:sym typeface="Arial"/>
            </a:endParaRPr>
          </a:p>
          <a:p>
            <a:pPr indent="-295275" lvl="0" marL="457200" rtl="0" algn="l">
              <a:lnSpc>
                <a:spcPct val="115000"/>
              </a:lnSpc>
              <a:spcBef>
                <a:spcPts val="0"/>
              </a:spcBef>
              <a:spcAft>
                <a:spcPts val="0"/>
              </a:spcAft>
              <a:buClr>
                <a:srgbClr val="000000"/>
              </a:buClr>
              <a:buSzPts val="1050"/>
              <a:buFont typeface="Arial"/>
              <a:buChar char="●"/>
            </a:pPr>
            <a:r>
              <a:rPr lang="en" sz="1050">
                <a:solidFill>
                  <a:srgbClr val="000000"/>
                </a:solidFill>
                <a:latin typeface="Arial"/>
                <a:ea typeface="Arial"/>
                <a:cs typeface="Arial"/>
                <a:sym typeface="Arial"/>
              </a:rPr>
              <a:t>N×N weights matrix </a:t>
            </a:r>
            <a:r>
              <a:rPr b="1" lang="en" sz="1050">
                <a:solidFill>
                  <a:srgbClr val="000000"/>
                </a:solidFill>
                <a:latin typeface="Arial"/>
                <a:ea typeface="Arial"/>
                <a:cs typeface="Arial"/>
                <a:sym typeface="Arial"/>
              </a:rPr>
              <a:t>W</a:t>
            </a:r>
            <a:r>
              <a:rPr lang="en" sz="1050">
                <a:solidFill>
                  <a:srgbClr val="000000"/>
                </a:solidFill>
                <a:latin typeface="Arial"/>
                <a:ea typeface="Arial"/>
                <a:cs typeface="Arial"/>
                <a:sym typeface="Arial"/>
              </a:rPr>
              <a:t>, where each element is calculated using distance between ratings. More on this later.</a:t>
            </a:r>
            <a:endParaRPr sz="1050">
              <a:solidFill>
                <a:srgbClr val="000000"/>
              </a:solidFill>
              <a:latin typeface="Arial"/>
              <a:ea typeface="Arial"/>
              <a:cs typeface="Arial"/>
              <a:sym typeface="Arial"/>
            </a:endParaRPr>
          </a:p>
          <a:p>
            <a:pPr indent="-295275" lvl="0" marL="457200" rtl="0" algn="l">
              <a:lnSpc>
                <a:spcPct val="115000"/>
              </a:lnSpc>
              <a:spcBef>
                <a:spcPts val="0"/>
              </a:spcBef>
              <a:spcAft>
                <a:spcPts val="0"/>
              </a:spcAft>
              <a:buClr>
                <a:srgbClr val="000000"/>
              </a:buClr>
              <a:buSzPts val="1050"/>
              <a:buFont typeface="Arial"/>
              <a:buChar char="●"/>
            </a:pPr>
            <a:r>
              <a:rPr lang="en" sz="1050">
                <a:solidFill>
                  <a:srgbClr val="000000"/>
                </a:solidFill>
                <a:latin typeface="Arial"/>
                <a:ea typeface="Arial"/>
                <a:cs typeface="Arial"/>
                <a:sym typeface="Arial"/>
              </a:rPr>
              <a:t>N×N histogram matrix of expected ratings </a:t>
            </a:r>
            <a:r>
              <a:rPr b="1" lang="en" sz="1050">
                <a:solidFill>
                  <a:srgbClr val="000000"/>
                </a:solidFill>
                <a:latin typeface="Arial"/>
                <a:ea typeface="Arial"/>
                <a:cs typeface="Arial"/>
                <a:sym typeface="Arial"/>
              </a:rPr>
              <a:t>E</a:t>
            </a:r>
            <a:r>
              <a:rPr lang="en" sz="1050">
                <a:solidFill>
                  <a:srgbClr val="000000"/>
                </a:solidFill>
                <a:latin typeface="Arial"/>
                <a:ea typeface="Arial"/>
                <a:cs typeface="Arial"/>
                <a:sym typeface="Arial"/>
              </a:rPr>
              <a:t>, which is calculated as the outer product between each rater's histogram </a:t>
            </a:r>
            <a:r>
              <a:rPr i="1" lang="en" sz="1050">
                <a:solidFill>
                  <a:srgbClr val="000000"/>
                </a:solidFill>
                <a:latin typeface="Arial"/>
                <a:ea typeface="Arial"/>
                <a:cs typeface="Arial"/>
                <a:sym typeface="Arial"/>
              </a:rPr>
              <a:t>vector</a:t>
            </a:r>
            <a:r>
              <a:rPr lang="en" sz="1050">
                <a:solidFill>
                  <a:srgbClr val="000000"/>
                </a:solidFill>
                <a:latin typeface="Arial"/>
                <a:ea typeface="Arial"/>
                <a:cs typeface="Arial"/>
                <a:sym typeface="Arial"/>
              </a:rPr>
              <a:t> of ratings. </a:t>
            </a:r>
            <a:r>
              <a:rPr b="1" lang="en" sz="1050">
                <a:solidFill>
                  <a:srgbClr val="000000"/>
                </a:solidFill>
                <a:latin typeface="Arial"/>
                <a:ea typeface="Arial"/>
                <a:cs typeface="Arial"/>
                <a:sym typeface="Arial"/>
              </a:rPr>
              <a:t>E</a:t>
            </a:r>
            <a:r>
              <a:rPr lang="en" sz="1050">
                <a:solidFill>
                  <a:srgbClr val="000000"/>
                </a:solidFill>
                <a:latin typeface="Arial"/>
                <a:ea typeface="Arial"/>
                <a:cs typeface="Arial"/>
                <a:sym typeface="Arial"/>
              </a:rPr>
              <a:t> is normalized so that </a:t>
            </a:r>
            <a:r>
              <a:rPr b="1" lang="en" sz="1050">
                <a:solidFill>
                  <a:srgbClr val="000000"/>
                </a:solidFill>
                <a:latin typeface="Arial"/>
                <a:ea typeface="Arial"/>
                <a:cs typeface="Arial"/>
                <a:sym typeface="Arial"/>
              </a:rPr>
              <a:t>E</a:t>
            </a:r>
            <a:r>
              <a:rPr lang="en" sz="1050">
                <a:solidFill>
                  <a:srgbClr val="000000"/>
                </a:solidFill>
                <a:latin typeface="Arial"/>
                <a:ea typeface="Arial"/>
                <a:cs typeface="Arial"/>
                <a:sym typeface="Arial"/>
              </a:rPr>
              <a:t> and </a:t>
            </a:r>
            <a:r>
              <a:rPr b="1" lang="en" sz="1050">
                <a:solidFill>
                  <a:srgbClr val="000000"/>
                </a:solidFill>
                <a:latin typeface="Arial"/>
                <a:ea typeface="Arial"/>
                <a:cs typeface="Arial"/>
                <a:sym typeface="Arial"/>
              </a:rPr>
              <a:t>O</a:t>
            </a:r>
            <a:r>
              <a:rPr lang="en" sz="1050">
                <a:solidFill>
                  <a:srgbClr val="000000"/>
                </a:solidFill>
                <a:latin typeface="Arial"/>
                <a:ea typeface="Arial"/>
                <a:cs typeface="Arial"/>
                <a:sym typeface="Arial"/>
              </a:rPr>
              <a:t> have the same sum. Now, each cell in </a:t>
            </a:r>
            <a:r>
              <a:rPr b="1" lang="en" sz="1050">
                <a:solidFill>
                  <a:srgbClr val="000000"/>
                </a:solidFill>
                <a:latin typeface="Arial"/>
                <a:ea typeface="Arial"/>
                <a:cs typeface="Arial"/>
                <a:sym typeface="Arial"/>
              </a:rPr>
              <a:t>O</a:t>
            </a:r>
            <a:r>
              <a:rPr lang="en" sz="1050">
                <a:solidFill>
                  <a:srgbClr val="000000"/>
                </a:solidFill>
                <a:latin typeface="Arial"/>
                <a:ea typeface="Arial"/>
                <a:cs typeface="Arial"/>
                <a:sym typeface="Arial"/>
              </a:rPr>
              <a:t> is multiplied by corresponding cell in </a:t>
            </a:r>
            <a:r>
              <a:rPr b="1" lang="en" sz="1050">
                <a:solidFill>
                  <a:srgbClr val="000000"/>
                </a:solidFill>
                <a:latin typeface="Arial"/>
                <a:ea typeface="Arial"/>
                <a:cs typeface="Arial"/>
                <a:sym typeface="Arial"/>
              </a:rPr>
              <a:t>W</a:t>
            </a:r>
            <a:r>
              <a:rPr lang="en" sz="1050">
                <a:solidFill>
                  <a:srgbClr val="000000"/>
                </a:solidFill>
                <a:latin typeface="Arial"/>
                <a:ea typeface="Arial"/>
                <a:cs typeface="Arial"/>
                <a:sym typeface="Arial"/>
              </a:rPr>
              <a:t> and sum the results across all the cells. Call this P</a:t>
            </a:r>
            <a:r>
              <a:rPr lang="en" sz="800">
                <a:solidFill>
                  <a:srgbClr val="000000"/>
                </a:solidFill>
                <a:latin typeface="Arial"/>
                <a:ea typeface="Arial"/>
                <a:cs typeface="Arial"/>
                <a:sym typeface="Arial"/>
              </a:rPr>
              <a:t>o</a:t>
            </a:r>
            <a:r>
              <a:rPr lang="en" sz="1050">
                <a:solidFill>
                  <a:srgbClr val="000000"/>
                </a:solidFill>
                <a:latin typeface="Arial"/>
                <a:ea typeface="Arial"/>
                <a:cs typeface="Arial"/>
                <a:sym typeface="Arial"/>
              </a:rPr>
              <a:t>. Same is done for </a:t>
            </a:r>
            <a:r>
              <a:rPr b="1" lang="en" sz="1050">
                <a:solidFill>
                  <a:srgbClr val="000000"/>
                </a:solidFill>
                <a:latin typeface="Arial"/>
                <a:ea typeface="Arial"/>
                <a:cs typeface="Arial"/>
                <a:sym typeface="Arial"/>
              </a:rPr>
              <a:t>E</a:t>
            </a:r>
            <a:r>
              <a:rPr lang="en" sz="1050">
                <a:solidFill>
                  <a:srgbClr val="000000"/>
                </a:solidFill>
                <a:latin typeface="Arial"/>
                <a:ea typeface="Arial"/>
                <a:cs typeface="Arial"/>
                <a:sym typeface="Arial"/>
              </a:rPr>
              <a:t>. Call this P</a:t>
            </a:r>
            <a:r>
              <a:rPr lang="en" sz="800">
                <a:solidFill>
                  <a:srgbClr val="000000"/>
                </a:solidFill>
                <a:latin typeface="Arial"/>
                <a:ea typeface="Arial"/>
                <a:cs typeface="Arial"/>
                <a:sym typeface="Arial"/>
              </a:rPr>
              <a:t>e</a:t>
            </a:r>
            <a:r>
              <a:rPr lang="en" sz="1050">
                <a:solidFill>
                  <a:srgbClr val="000000"/>
                </a:solidFill>
                <a:latin typeface="Arial"/>
                <a:ea typeface="Arial"/>
                <a:cs typeface="Arial"/>
                <a:sym typeface="Arial"/>
              </a:rPr>
              <a:t>. Then kappa is calculated as below:</a:t>
            </a:r>
            <a:endParaRPr/>
          </a:p>
        </p:txBody>
      </p:sp>
      <p:pic>
        <p:nvPicPr>
          <p:cNvPr id="194" name="Google Shape;194;p30"/>
          <p:cNvPicPr preferRelativeResize="0"/>
          <p:nvPr/>
        </p:nvPicPr>
        <p:blipFill>
          <a:blip r:embed="rId3">
            <a:alphaModFix/>
          </a:blip>
          <a:stretch>
            <a:fillRect/>
          </a:stretch>
        </p:blipFill>
        <p:spPr>
          <a:xfrm>
            <a:off x="382425" y="3819863"/>
            <a:ext cx="3429000" cy="1143000"/>
          </a:xfrm>
          <a:prstGeom prst="rect">
            <a:avLst/>
          </a:prstGeom>
          <a:noFill/>
          <a:ln>
            <a:noFill/>
          </a:ln>
        </p:spPr>
      </p:pic>
      <p:pic>
        <p:nvPicPr>
          <p:cNvPr id="195" name="Google Shape;195;p30"/>
          <p:cNvPicPr preferRelativeResize="0"/>
          <p:nvPr/>
        </p:nvPicPr>
        <p:blipFill>
          <a:blip r:embed="rId4">
            <a:alphaModFix/>
          </a:blip>
          <a:stretch>
            <a:fillRect/>
          </a:stretch>
        </p:blipFill>
        <p:spPr>
          <a:xfrm>
            <a:off x="4162413" y="3843675"/>
            <a:ext cx="4981575" cy="1095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186225" y="593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Training, Validation and Testing:</a:t>
            </a:r>
            <a:endParaRPr sz="3000"/>
          </a:p>
        </p:txBody>
      </p:sp>
      <p:sp>
        <p:nvSpPr>
          <p:cNvPr id="201" name="Google Shape;201;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202" name="Google Shape;202;p31"/>
          <p:cNvSpPr txBox="1"/>
          <p:nvPr/>
        </p:nvSpPr>
        <p:spPr>
          <a:xfrm>
            <a:off x="1800" y="1312825"/>
            <a:ext cx="9144000" cy="3585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We Train all the Pretrained models again on 150000 images by unfreezing the weights in the backbone layers of the Network.</a:t>
            </a:r>
            <a:endParaRPr sz="1200"/>
          </a:p>
          <a:p>
            <a:pPr indent="-304800" lvl="0" marL="457200" rtl="0" algn="l">
              <a:spcBef>
                <a:spcPts val="0"/>
              </a:spcBef>
              <a:spcAft>
                <a:spcPts val="0"/>
              </a:spcAft>
              <a:buSzPts val="1200"/>
              <a:buChar char="●"/>
            </a:pPr>
            <a:r>
              <a:rPr b="1" lang="en" sz="1200"/>
              <a:t>We Trained the following models:</a:t>
            </a:r>
            <a:endParaRPr b="1" sz="1200"/>
          </a:p>
          <a:p>
            <a:pPr indent="-304800" lvl="0" marL="457200" rtl="0" algn="l">
              <a:spcBef>
                <a:spcPts val="0"/>
              </a:spcBef>
              <a:spcAft>
                <a:spcPts val="0"/>
              </a:spcAft>
              <a:buSzPts val="1200"/>
              <a:buChar char="●"/>
            </a:pPr>
            <a:r>
              <a:rPr lang="en" sz="1200"/>
              <a:t>Efficientnet B7,B6,B5,B4.</a:t>
            </a:r>
            <a:endParaRPr sz="1200"/>
          </a:p>
          <a:p>
            <a:pPr indent="-304800" lvl="0" marL="457200" rtl="0" algn="l">
              <a:spcBef>
                <a:spcPts val="0"/>
              </a:spcBef>
              <a:spcAft>
                <a:spcPts val="0"/>
              </a:spcAft>
              <a:buSzPts val="1200"/>
              <a:buChar char="●"/>
            </a:pPr>
            <a:r>
              <a:rPr lang="en" sz="1200"/>
              <a:t>Resnet 50.	</a:t>
            </a:r>
            <a:endParaRPr sz="1200"/>
          </a:p>
          <a:p>
            <a:pPr indent="-304800" lvl="0" marL="457200" rtl="0" algn="l">
              <a:spcBef>
                <a:spcPts val="0"/>
              </a:spcBef>
              <a:spcAft>
                <a:spcPts val="0"/>
              </a:spcAft>
              <a:buSzPts val="1200"/>
              <a:buChar char="●"/>
            </a:pPr>
            <a:r>
              <a:rPr lang="en" sz="1200"/>
              <a:t>Resnext 32x4d.</a:t>
            </a:r>
            <a:endParaRPr sz="1200"/>
          </a:p>
          <a:p>
            <a:pPr indent="-304800" lvl="0" marL="457200" rtl="0" algn="l">
              <a:spcBef>
                <a:spcPts val="0"/>
              </a:spcBef>
              <a:spcAft>
                <a:spcPts val="0"/>
              </a:spcAft>
              <a:buSzPts val="1200"/>
              <a:buChar char="●"/>
            </a:pPr>
            <a:r>
              <a:rPr b="1" lang="en" sz="1200"/>
              <a:t>For all the models Following Data Augmentations were used:</a:t>
            </a:r>
            <a:endParaRPr b="1" sz="1200"/>
          </a:p>
          <a:p>
            <a:pPr indent="-304800" lvl="0" marL="457200" rtl="0" algn="l">
              <a:lnSpc>
                <a:spcPct val="115000"/>
              </a:lnSpc>
              <a:spcBef>
                <a:spcPts val="0"/>
              </a:spcBef>
              <a:spcAft>
                <a:spcPts val="0"/>
              </a:spcAft>
              <a:buSzPts val="1200"/>
              <a:buChar char="●"/>
            </a:pPr>
            <a:r>
              <a:rPr lang="en" sz="1200">
                <a:highlight>
                  <a:srgbClr val="FFFFFF"/>
                </a:highlight>
              </a:rPr>
              <a:t>do_flip</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flip_vert</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Max_zoom.</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Rotate-60,90,120.</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Differential Learning rates were used using FAST.AI API and its Learner function.</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We used RAdam as the Optimizer.</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Batch Size for Efficient Nets was kept at -84 and for Resnets-120 and for resnext-124.</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All the Images were Resized to 3 image categories as part of the Technique called Progressive resizing as follows:</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240,360,440</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All the models were each trained on images with 240 the 360 and 440 thus in total 3 models for each model hence in total 18 models . 1 model is trained across all the three image sizes to complete its training.</a:t>
            </a:r>
            <a:endParaRPr sz="1200">
              <a:highlight>
                <a:srgbClr val="FFFFFF"/>
              </a:highlight>
            </a:endParaRPr>
          </a:p>
          <a:p>
            <a:pPr indent="0" lvl="0" marL="457200" rtl="0" algn="l">
              <a:lnSpc>
                <a:spcPct val="115000"/>
              </a:lnSpc>
              <a:spcBef>
                <a:spcPts val="300"/>
              </a:spcBef>
              <a:spcAft>
                <a:spcPts val="300"/>
              </a:spcAft>
              <a:buNone/>
            </a:pPr>
            <a:r>
              <a:t/>
            </a:r>
            <a:endParaRPr sz="1200">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ctrTitle"/>
          </p:nvPr>
        </p:nvSpPr>
        <p:spPr>
          <a:xfrm>
            <a:off x="163800" y="117650"/>
            <a:ext cx="8816400" cy="12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855656"/>
                </a:solidFill>
              </a:rPr>
              <a:t>Diabetic Retinopathy Detection and Grading Using Deep Learning and Image Processing</a:t>
            </a:r>
            <a:endParaRPr sz="3000">
              <a:solidFill>
                <a:srgbClr val="855656"/>
              </a:solidFill>
            </a:endParaRPr>
          </a:p>
        </p:txBody>
      </p:sp>
      <p:pic>
        <p:nvPicPr>
          <p:cNvPr id="93" name="Google Shape;93;p14"/>
          <p:cNvPicPr preferRelativeResize="0"/>
          <p:nvPr/>
        </p:nvPicPr>
        <p:blipFill>
          <a:blip r:embed="rId3">
            <a:alphaModFix/>
          </a:blip>
          <a:stretch>
            <a:fillRect/>
          </a:stretch>
        </p:blipFill>
        <p:spPr>
          <a:xfrm>
            <a:off x="1212150" y="1446225"/>
            <a:ext cx="6452551" cy="3444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162900" y="1278825"/>
            <a:ext cx="1302000" cy="21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5B0F00"/>
                </a:solidFill>
              </a:rPr>
              <a:t>The proposed Model Framework</a:t>
            </a:r>
            <a:endParaRPr sz="1400">
              <a:solidFill>
                <a:srgbClr val="5B0F00"/>
              </a:solidFill>
            </a:endParaRPr>
          </a:p>
        </p:txBody>
      </p:sp>
      <p:pic>
        <p:nvPicPr>
          <p:cNvPr id="208" name="Google Shape;208;p32"/>
          <p:cNvPicPr preferRelativeResize="0"/>
          <p:nvPr/>
        </p:nvPicPr>
        <p:blipFill>
          <a:blip r:embed="rId3">
            <a:alphaModFix/>
          </a:blip>
          <a:stretch>
            <a:fillRect/>
          </a:stretch>
        </p:blipFill>
        <p:spPr>
          <a:xfrm>
            <a:off x="1284400" y="0"/>
            <a:ext cx="7859599"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83257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rPr>
              <a:t>Resnets and Results</a:t>
            </a:r>
            <a:endParaRPr>
              <a:solidFill>
                <a:srgbClr val="5B0F00"/>
              </a:solidFill>
            </a:endParaRPr>
          </a:p>
        </p:txBody>
      </p:sp>
      <p:pic>
        <p:nvPicPr>
          <p:cNvPr id="214" name="Google Shape;214;p33"/>
          <p:cNvPicPr preferRelativeResize="0"/>
          <p:nvPr/>
        </p:nvPicPr>
        <p:blipFill>
          <a:blip r:embed="rId3">
            <a:alphaModFix/>
          </a:blip>
          <a:stretch>
            <a:fillRect/>
          </a:stretch>
        </p:blipFill>
        <p:spPr>
          <a:xfrm>
            <a:off x="0" y="535200"/>
            <a:ext cx="5153051" cy="2159025"/>
          </a:xfrm>
          <a:prstGeom prst="rect">
            <a:avLst/>
          </a:prstGeom>
          <a:noFill/>
          <a:ln>
            <a:noFill/>
          </a:ln>
        </p:spPr>
      </p:pic>
      <p:pic>
        <p:nvPicPr>
          <p:cNvPr id="215" name="Google Shape;215;p33"/>
          <p:cNvPicPr preferRelativeResize="0"/>
          <p:nvPr/>
        </p:nvPicPr>
        <p:blipFill rotWithShape="1">
          <a:blip r:embed="rId4">
            <a:alphaModFix/>
          </a:blip>
          <a:srcRect b="12399" l="2893" r="0" t="-12400"/>
          <a:stretch/>
        </p:blipFill>
        <p:spPr>
          <a:xfrm>
            <a:off x="87950" y="2406900"/>
            <a:ext cx="4754375" cy="1975025"/>
          </a:xfrm>
          <a:prstGeom prst="rect">
            <a:avLst/>
          </a:prstGeom>
          <a:noFill/>
          <a:ln>
            <a:noFill/>
          </a:ln>
        </p:spPr>
      </p:pic>
      <p:pic>
        <p:nvPicPr>
          <p:cNvPr id="216" name="Google Shape;216;p33"/>
          <p:cNvPicPr preferRelativeResize="0"/>
          <p:nvPr/>
        </p:nvPicPr>
        <p:blipFill>
          <a:blip r:embed="rId5">
            <a:alphaModFix/>
          </a:blip>
          <a:stretch>
            <a:fillRect/>
          </a:stretch>
        </p:blipFill>
        <p:spPr>
          <a:xfrm>
            <a:off x="5153050" y="1599525"/>
            <a:ext cx="3990950" cy="3414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27827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Efficientnet-B4 Results</a:t>
            </a:r>
            <a:endParaRPr/>
          </a:p>
        </p:txBody>
      </p:sp>
      <p:pic>
        <p:nvPicPr>
          <p:cNvPr id="222" name="Google Shape;222;p34"/>
          <p:cNvPicPr preferRelativeResize="0"/>
          <p:nvPr/>
        </p:nvPicPr>
        <p:blipFill>
          <a:blip r:embed="rId3">
            <a:alphaModFix/>
          </a:blip>
          <a:stretch>
            <a:fillRect/>
          </a:stretch>
        </p:blipFill>
        <p:spPr>
          <a:xfrm>
            <a:off x="0" y="858950"/>
            <a:ext cx="2395325" cy="4106350"/>
          </a:xfrm>
          <a:prstGeom prst="rect">
            <a:avLst/>
          </a:prstGeom>
          <a:noFill/>
          <a:ln>
            <a:noFill/>
          </a:ln>
        </p:spPr>
      </p:pic>
      <p:pic>
        <p:nvPicPr>
          <p:cNvPr id="223" name="Google Shape;223;p34"/>
          <p:cNvPicPr preferRelativeResize="0"/>
          <p:nvPr/>
        </p:nvPicPr>
        <p:blipFill>
          <a:blip r:embed="rId4">
            <a:alphaModFix/>
          </a:blip>
          <a:stretch>
            <a:fillRect/>
          </a:stretch>
        </p:blipFill>
        <p:spPr>
          <a:xfrm>
            <a:off x="2277003" y="1446525"/>
            <a:ext cx="2992825" cy="2467150"/>
          </a:xfrm>
          <a:prstGeom prst="rect">
            <a:avLst/>
          </a:prstGeom>
          <a:noFill/>
          <a:ln>
            <a:noFill/>
          </a:ln>
        </p:spPr>
      </p:pic>
      <p:pic>
        <p:nvPicPr>
          <p:cNvPr id="224" name="Google Shape;224;p34"/>
          <p:cNvPicPr preferRelativeResize="0"/>
          <p:nvPr/>
        </p:nvPicPr>
        <p:blipFill rotWithShape="1">
          <a:blip r:embed="rId5">
            <a:alphaModFix/>
          </a:blip>
          <a:srcRect b="132009" l="-5070" r="5069" t="-132010"/>
          <a:stretch/>
        </p:blipFill>
        <p:spPr>
          <a:xfrm>
            <a:off x="2630778" y="1055025"/>
            <a:ext cx="3307972" cy="1748011"/>
          </a:xfrm>
          <a:prstGeom prst="rect">
            <a:avLst/>
          </a:prstGeom>
          <a:noFill/>
          <a:ln>
            <a:noFill/>
          </a:ln>
        </p:spPr>
      </p:pic>
      <p:pic>
        <p:nvPicPr>
          <p:cNvPr id="225" name="Google Shape;225;p34"/>
          <p:cNvPicPr preferRelativeResize="0"/>
          <p:nvPr/>
        </p:nvPicPr>
        <p:blipFill>
          <a:blip r:embed="rId6">
            <a:alphaModFix/>
          </a:blip>
          <a:stretch>
            <a:fillRect/>
          </a:stretch>
        </p:blipFill>
        <p:spPr>
          <a:xfrm>
            <a:off x="5269825" y="1379125"/>
            <a:ext cx="3874176" cy="2874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8583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EfficientNet-B5 Results</a:t>
            </a:r>
            <a:endParaRPr/>
          </a:p>
        </p:txBody>
      </p:sp>
      <p:pic>
        <p:nvPicPr>
          <p:cNvPr id="231" name="Google Shape;231;p35"/>
          <p:cNvPicPr preferRelativeResize="0"/>
          <p:nvPr/>
        </p:nvPicPr>
        <p:blipFill>
          <a:blip r:embed="rId3">
            <a:alphaModFix/>
          </a:blip>
          <a:stretch>
            <a:fillRect/>
          </a:stretch>
        </p:blipFill>
        <p:spPr>
          <a:xfrm>
            <a:off x="152400" y="1511513"/>
            <a:ext cx="3571875" cy="1952625"/>
          </a:xfrm>
          <a:prstGeom prst="rect">
            <a:avLst/>
          </a:prstGeom>
          <a:noFill/>
          <a:ln>
            <a:noFill/>
          </a:ln>
        </p:spPr>
      </p:pic>
      <p:pic>
        <p:nvPicPr>
          <p:cNvPr id="232" name="Google Shape;232;p35"/>
          <p:cNvPicPr preferRelativeResize="0"/>
          <p:nvPr/>
        </p:nvPicPr>
        <p:blipFill>
          <a:blip r:embed="rId4">
            <a:alphaModFix/>
          </a:blip>
          <a:stretch>
            <a:fillRect/>
          </a:stretch>
        </p:blipFill>
        <p:spPr>
          <a:xfrm>
            <a:off x="3812225" y="687600"/>
            <a:ext cx="4972050" cy="3600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EfficientNet-B6 Results</a:t>
            </a:r>
            <a:endParaRPr/>
          </a:p>
        </p:txBody>
      </p:sp>
      <p:pic>
        <p:nvPicPr>
          <p:cNvPr id="238" name="Google Shape;238;p36"/>
          <p:cNvPicPr preferRelativeResize="0"/>
          <p:nvPr/>
        </p:nvPicPr>
        <p:blipFill>
          <a:blip r:embed="rId3">
            <a:alphaModFix/>
          </a:blip>
          <a:stretch>
            <a:fillRect/>
          </a:stretch>
        </p:blipFill>
        <p:spPr>
          <a:xfrm>
            <a:off x="560050" y="535200"/>
            <a:ext cx="3324225" cy="1876425"/>
          </a:xfrm>
          <a:prstGeom prst="rect">
            <a:avLst/>
          </a:prstGeom>
          <a:noFill/>
          <a:ln>
            <a:noFill/>
          </a:ln>
        </p:spPr>
      </p:pic>
      <p:pic>
        <p:nvPicPr>
          <p:cNvPr id="239" name="Google Shape;239;p36"/>
          <p:cNvPicPr preferRelativeResize="0"/>
          <p:nvPr/>
        </p:nvPicPr>
        <p:blipFill>
          <a:blip r:embed="rId4">
            <a:alphaModFix/>
          </a:blip>
          <a:stretch>
            <a:fillRect/>
          </a:stretch>
        </p:blipFill>
        <p:spPr>
          <a:xfrm>
            <a:off x="4572000" y="535200"/>
            <a:ext cx="4503699" cy="4608300"/>
          </a:xfrm>
          <a:prstGeom prst="rect">
            <a:avLst/>
          </a:prstGeom>
          <a:noFill/>
          <a:ln>
            <a:noFill/>
          </a:ln>
        </p:spPr>
      </p:pic>
      <p:pic>
        <p:nvPicPr>
          <p:cNvPr id="240" name="Google Shape;240;p36"/>
          <p:cNvPicPr preferRelativeResize="0"/>
          <p:nvPr/>
        </p:nvPicPr>
        <p:blipFill>
          <a:blip r:embed="rId5">
            <a:alphaModFix/>
          </a:blip>
          <a:stretch>
            <a:fillRect/>
          </a:stretch>
        </p:blipFill>
        <p:spPr>
          <a:xfrm>
            <a:off x="100825" y="2329700"/>
            <a:ext cx="4110714" cy="2813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471625" y="447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Res-Next 32x4D Results:</a:t>
            </a:r>
            <a:endParaRPr/>
          </a:p>
        </p:txBody>
      </p:sp>
      <p:pic>
        <p:nvPicPr>
          <p:cNvPr id="246" name="Google Shape;246;p37"/>
          <p:cNvPicPr preferRelativeResize="0"/>
          <p:nvPr/>
        </p:nvPicPr>
        <p:blipFill>
          <a:blip r:embed="rId3">
            <a:alphaModFix/>
          </a:blip>
          <a:stretch>
            <a:fillRect/>
          </a:stretch>
        </p:blipFill>
        <p:spPr>
          <a:xfrm>
            <a:off x="77325" y="1037925"/>
            <a:ext cx="4419601" cy="2619339"/>
          </a:xfrm>
          <a:prstGeom prst="rect">
            <a:avLst/>
          </a:prstGeom>
          <a:noFill/>
          <a:ln>
            <a:noFill/>
          </a:ln>
        </p:spPr>
      </p:pic>
      <p:pic>
        <p:nvPicPr>
          <p:cNvPr id="247" name="Google Shape;247;p37"/>
          <p:cNvPicPr preferRelativeResize="0"/>
          <p:nvPr/>
        </p:nvPicPr>
        <p:blipFill>
          <a:blip r:embed="rId4">
            <a:alphaModFix/>
          </a:blip>
          <a:stretch>
            <a:fillRect/>
          </a:stretch>
        </p:blipFill>
        <p:spPr>
          <a:xfrm>
            <a:off x="4672851" y="447675"/>
            <a:ext cx="3419475" cy="2124075"/>
          </a:xfrm>
          <a:prstGeom prst="rect">
            <a:avLst/>
          </a:prstGeom>
          <a:noFill/>
          <a:ln>
            <a:noFill/>
          </a:ln>
        </p:spPr>
      </p:pic>
      <p:pic>
        <p:nvPicPr>
          <p:cNvPr id="248" name="Google Shape;248;p37"/>
          <p:cNvPicPr preferRelativeResize="0"/>
          <p:nvPr/>
        </p:nvPicPr>
        <p:blipFill>
          <a:blip r:embed="rId5">
            <a:alphaModFix/>
          </a:blip>
          <a:stretch>
            <a:fillRect/>
          </a:stretch>
        </p:blipFill>
        <p:spPr>
          <a:xfrm>
            <a:off x="4416951" y="2633925"/>
            <a:ext cx="4352028" cy="2509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81970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Predictions and Results</a:t>
            </a:r>
            <a:endParaRPr/>
          </a:p>
        </p:txBody>
      </p:sp>
      <p:pic>
        <p:nvPicPr>
          <p:cNvPr id="254" name="Google Shape;254;p38"/>
          <p:cNvPicPr preferRelativeResize="0"/>
          <p:nvPr/>
        </p:nvPicPr>
        <p:blipFill>
          <a:blip r:embed="rId3">
            <a:alphaModFix/>
          </a:blip>
          <a:stretch>
            <a:fillRect/>
          </a:stretch>
        </p:blipFill>
        <p:spPr>
          <a:xfrm>
            <a:off x="4173875" y="393400"/>
            <a:ext cx="4918550" cy="3179675"/>
          </a:xfrm>
          <a:prstGeom prst="rect">
            <a:avLst/>
          </a:prstGeom>
          <a:noFill/>
          <a:ln>
            <a:noFill/>
          </a:ln>
        </p:spPr>
      </p:pic>
      <p:sp>
        <p:nvSpPr>
          <p:cNvPr id="255" name="Google Shape;255;p38"/>
          <p:cNvSpPr txBox="1"/>
          <p:nvPr/>
        </p:nvSpPr>
        <p:spPr>
          <a:xfrm>
            <a:off x="1154813" y="772288"/>
            <a:ext cx="3274200" cy="30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Final predictions on the Test set and Quadratic kappa value.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sz="1200">
                <a:solidFill>
                  <a:srgbClr val="666666"/>
                </a:solidFill>
                <a:latin typeface="Lato"/>
                <a:ea typeface="Lato"/>
                <a:cs typeface="Lato"/>
                <a:sym typeface="Lato"/>
              </a:rPr>
              <a:t>Quadratic kappa</a:t>
            </a:r>
            <a:endParaRPr>
              <a:solidFill>
                <a:srgbClr val="666666"/>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sz="1200">
                <a:latin typeface="Lato"/>
                <a:ea typeface="Lato"/>
                <a:cs typeface="Lato"/>
                <a:sym typeface="Lato"/>
              </a:rPr>
              <a:t>  </a:t>
            </a:r>
            <a:endParaRPr sz="1200">
              <a:latin typeface="Lato"/>
              <a:ea typeface="Lato"/>
              <a:cs typeface="Lato"/>
              <a:sym typeface="Lato"/>
            </a:endParaRPr>
          </a:p>
        </p:txBody>
      </p:sp>
      <p:pic>
        <p:nvPicPr>
          <p:cNvPr id="256" name="Google Shape;256;p38"/>
          <p:cNvPicPr preferRelativeResize="0"/>
          <p:nvPr/>
        </p:nvPicPr>
        <p:blipFill>
          <a:blip r:embed="rId4">
            <a:alphaModFix/>
          </a:blip>
          <a:stretch>
            <a:fillRect/>
          </a:stretch>
        </p:blipFill>
        <p:spPr>
          <a:xfrm>
            <a:off x="3566488" y="3788800"/>
            <a:ext cx="5257125" cy="1020650"/>
          </a:xfrm>
          <a:prstGeom prst="rect">
            <a:avLst/>
          </a:prstGeom>
          <a:noFill/>
          <a:ln>
            <a:noFill/>
          </a:ln>
        </p:spPr>
      </p:pic>
      <p:sp>
        <p:nvSpPr>
          <p:cNvPr id="257" name="Google Shape;257;p38"/>
          <p:cNvSpPr txBox="1"/>
          <p:nvPr/>
        </p:nvSpPr>
        <p:spPr>
          <a:xfrm>
            <a:off x="343375" y="3441900"/>
            <a:ext cx="2835900" cy="15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Quadratic kappa and best score by stacking efficientnet B5,B6,B7,B4.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1st value indicates avg quad kappa just using LGbm and the2nd value is  avg quad kappa using LGbm,SVM .</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806800" y="68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rPr>
              <a:t>Model Interpretation and Analysis</a:t>
            </a:r>
            <a:endParaRPr>
              <a:solidFill>
                <a:srgbClr val="5B0F00"/>
              </a:solidFill>
            </a:endParaRPr>
          </a:p>
        </p:txBody>
      </p:sp>
      <p:sp>
        <p:nvSpPr>
          <p:cNvPr id="263" name="Google Shape;263;p39"/>
          <p:cNvSpPr txBox="1"/>
          <p:nvPr>
            <p:ph idx="1" type="body"/>
          </p:nvPr>
        </p:nvSpPr>
        <p:spPr>
          <a:xfrm>
            <a:off x="0" y="667900"/>
            <a:ext cx="91440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Results are great but what is our model actually seeing. Interpreting and analysing the model is one of the most important aspects of creating a robust model that generalizes well because we need to understand where our model is failing and why. So for this we use a technique called GRAD-CAM which was engineered by researchers to understand the activation values of feature maps in the last Convolutional layer just before Pooling is applied.</a:t>
            </a:r>
            <a:endParaRPr/>
          </a:p>
        </p:txBody>
      </p:sp>
      <p:pic>
        <p:nvPicPr>
          <p:cNvPr id="264" name="Google Shape;264;p39"/>
          <p:cNvPicPr preferRelativeResize="0"/>
          <p:nvPr/>
        </p:nvPicPr>
        <p:blipFill>
          <a:blip r:embed="rId3">
            <a:alphaModFix/>
          </a:blip>
          <a:stretch>
            <a:fillRect/>
          </a:stretch>
        </p:blipFill>
        <p:spPr>
          <a:xfrm>
            <a:off x="425400" y="1714475"/>
            <a:ext cx="7688700" cy="3288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729450" y="94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rPr>
              <a:t>GRAD-CAM(Gradient-Weighted class actvation mapping).</a:t>
            </a:r>
            <a:endParaRPr>
              <a:solidFill>
                <a:srgbClr val="5B0F00"/>
              </a:solidFill>
            </a:endParaRPr>
          </a:p>
        </p:txBody>
      </p:sp>
      <p:sp>
        <p:nvSpPr>
          <p:cNvPr id="270" name="Google Shape;270;p40"/>
          <p:cNvSpPr txBox="1"/>
          <p:nvPr>
            <p:ph idx="1" type="body"/>
          </p:nvPr>
        </p:nvSpPr>
        <p:spPr>
          <a:xfrm>
            <a:off x="729450" y="1302000"/>
            <a:ext cx="7688700" cy="30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Basic idea behind GRAD-CAM:</a:t>
            </a:r>
            <a:endParaRPr b="1">
              <a:solidFill>
                <a:srgbClr val="000000"/>
              </a:solidFill>
            </a:endParaRPr>
          </a:p>
          <a:p>
            <a:pPr indent="-304800" lvl="0" marL="457200" rtl="0" algn="l">
              <a:spcBef>
                <a:spcPts val="1600"/>
              </a:spcBef>
              <a:spcAft>
                <a:spcPts val="0"/>
              </a:spcAft>
              <a:buClr>
                <a:srgbClr val="000000"/>
              </a:buClr>
              <a:buSzPts val="1200"/>
              <a:buFont typeface="Arial"/>
              <a:buChar char="●"/>
            </a:pPr>
            <a:r>
              <a:rPr lang="en" sz="1200">
                <a:solidFill>
                  <a:srgbClr val="000000"/>
                </a:solidFill>
                <a:latin typeface="Arial"/>
                <a:ea typeface="Arial"/>
                <a:cs typeface="Arial"/>
                <a:sym typeface="Arial"/>
              </a:rPr>
              <a:t>We believe that most important spatial information come from the 3D-tensor of the </a:t>
            </a:r>
            <a:r>
              <a:rPr i="1" lang="en" sz="1200">
                <a:solidFill>
                  <a:srgbClr val="000000"/>
                </a:solidFill>
                <a:latin typeface="Arial"/>
                <a:ea typeface="Arial"/>
                <a:cs typeface="Arial"/>
                <a:sym typeface="Arial"/>
              </a:rPr>
              <a:t>last convolutional layer</a:t>
            </a:r>
            <a:r>
              <a:rPr lang="en" sz="1200">
                <a:solidFill>
                  <a:srgbClr val="000000"/>
                </a:solidFill>
                <a:latin typeface="Arial"/>
                <a:ea typeface="Arial"/>
                <a:cs typeface="Arial"/>
                <a:sym typeface="Arial"/>
              </a:rPr>
              <a:t> (just before GlobalPooling layer), which is the nearest spatial information flowing to the last FC layer.</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For each channel of this 3D-tensor, each activated pixel region represent important features (e.g. blood vessel / scab / cotton wool) of the input image. Note that some features are important to determine class 0 (perfectly fine blood vessel), some features are important to determine class 4 (big cotton wools). Normally, we expect each channel to capture different set of features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To emphasize features which finally affected the final prediction, we calculate the </a:t>
            </a:r>
            <a:r>
              <a:rPr b="1" lang="en" sz="1200">
                <a:solidFill>
                  <a:srgbClr val="000000"/>
                </a:solidFill>
                <a:latin typeface="Arial"/>
                <a:ea typeface="Arial"/>
                <a:cs typeface="Arial"/>
                <a:sym typeface="Arial"/>
              </a:rPr>
              <a:t>gradient of the final predicted class with respect to each feature.</a:t>
            </a:r>
            <a:r>
              <a:rPr lang="en" sz="1200">
                <a:solidFill>
                  <a:srgbClr val="000000"/>
                </a:solidFill>
                <a:latin typeface="Arial"/>
                <a:ea typeface="Arial"/>
                <a:cs typeface="Arial"/>
                <a:sym typeface="Arial"/>
              </a:rPr>
              <a:t> If that feature is important to this class, it should have high gradient (i.e. increase the value of this feature, the prediction confidence increases)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Therefore, we multiply the activated values of this 3D-tensor and gradients together, to obtain the visualized heatmap for each channel. Note that we have multi-channels, and each channel usually have multi-features.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Finally, we combine heatmaps of all channels using simple average, and remove negative value (the ReLu step in the above picture) to obtain the final heatmap.</a:t>
            </a:r>
            <a:endParaRPr sz="1200">
              <a:solidFill>
                <a:srgbClr val="000000"/>
              </a:solidFill>
              <a:latin typeface="Arial"/>
              <a:ea typeface="Arial"/>
              <a:cs typeface="Arial"/>
              <a:sym typeface="Arial"/>
            </a:endParaRPr>
          </a:p>
          <a:p>
            <a:pPr indent="0" lvl="0" marL="0" rtl="0" algn="l">
              <a:spcBef>
                <a:spcPts val="15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729450" y="94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GRAD-CAM analysing Resnets</a:t>
            </a:r>
            <a:endParaRPr/>
          </a:p>
        </p:txBody>
      </p:sp>
      <p:pic>
        <p:nvPicPr>
          <p:cNvPr id="276" name="Google Shape;276;p41"/>
          <p:cNvPicPr preferRelativeResize="0"/>
          <p:nvPr/>
        </p:nvPicPr>
        <p:blipFill>
          <a:blip r:embed="rId3">
            <a:alphaModFix/>
          </a:blip>
          <a:stretch>
            <a:fillRect/>
          </a:stretch>
        </p:blipFill>
        <p:spPr>
          <a:xfrm>
            <a:off x="639850" y="629200"/>
            <a:ext cx="7206074" cy="4514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14000"/>
            <a:ext cx="7688700" cy="9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What is Diabetic Retinopathy? How does it affect the population and diagnosis.</a:t>
            </a:r>
            <a:endParaRPr>
              <a:solidFill>
                <a:srgbClr val="E06666"/>
              </a:solidFill>
            </a:endParaRPr>
          </a:p>
          <a:p>
            <a:pPr indent="0" lvl="0" marL="0" rtl="0" algn="l">
              <a:spcBef>
                <a:spcPts val="0"/>
              </a:spcBef>
              <a:spcAft>
                <a:spcPts val="0"/>
              </a:spcAft>
              <a:buNone/>
            </a:pPr>
            <a:r>
              <a:t/>
            </a:r>
            <a:endParaRPr>
              <a:solidFill>
                <a:srgbClr val="E06666"/>
              </a:solidFill>
            </a:endParaRPr>
          </a:p>
        </p:txBody>
      </p:sp>
      <p:sp>
        <p:nvSpPr>
          <p:cNvPr id="99" name="Google Shape;99;p15"/>
          <p:cNvSpPr txBox="1"/>
          <p:nvPr>
            <p:ph idx="1" type="body"/>
          </p:nvPr>
        </p:nvSpPr>
        <p:spPr>
          <a:xfrm>
            <a:off x="250650" y="1353525"/>
            <a:ext cx="3869100" cy="2963400"/>
          </a:xfrm>
          <a:prstGeom prst="rect">
            <a:avLst/>
          </a:prstGeom>
        </p:spPr>
        <p:txBody>
          <a:bodyPr anchorCtr="0" anchor="t" bIns="91425" lIns="91425" spcFirstLastPara="1" rIns="91425" wrap="square" tIns="91425">
            <a:noAutofit/>
          </a:bodyPr>
          <a:lstStyle/>
          <a:p>
            <a:pPr indent="-292100" lvl="0" marL="457200" rtl="0" algn="just">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Diabetic Retinopathy is a direct consequence of inconsistent and uncontrolled level of blood sugar which results in </a:t>
            </a:r>
            <a:r>
              <a:rPr lang="en" sz="1000">
                <a:solidFill>
                  <a:srgbClr val="000000"/>
                </a:solidFill>
                <a:highlight>
                  <a:srgbClr val="FFFFFF"/>
                </a:highlight>
                <a:latin typeface="Arial"/>
                <a:ea typeface="Arial"/>
                <a:cs typeface="Arial"/>
                <a:sym typeface="Arial"/>
              </a:rPr>
              <a:t> damage to the blood vessels of the light-sensitive tissue at the back of the eye (retina) causing blindness usually if detected early treatment is possible otherwise laser surgeries are used although the damaged caused to retina in case of severe retinopathy is not completely reversible but in 95% cases it is treatable[1][2].</a:t>
            </a:r>
            <a:endParaRPr sz="1000">
              <a:solidFill>
                <a:srgbClr val="000000"/>
              </a:solidFill>
              <a:highlight>
                <a:srgbClr val="FFFFFF"/>
              </a:highlight>
              <a:latin typeface="Arial"/>
              <a:ea typeface="Arial"/>
              <a:cs typeface="Arial"/>
              <a:sym typeface="Arial"/>
            </a:endParaRPr>
          </a:p>
          <a:p>
            <a:pPr indent="-292100" lvl="0" marL="4572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The longer one takes for treatment the more damage is caused and in some cases the blindness is permanent this is due to the fact that At first, diabetic retinopathy may cause no symptoms or only mild vision problems. Eventually, it can cause blindness[1][2].</a:t>
            </a:r>
            <a:endParaRPr sz="1000">
              <a:solidFill>
                <a:srgbClr val="000000"/>
              </a:solidFill>
              <a:highlight>
                <a:srgbClr val="FFFFFF"/>
              </a:highlight>
              <a:latin typeface="Arial"/>
              <a:ea typeface="Arial"/>
              <a:cs typeface="Arial"/>
              <a:sym typeface="Arial"/>
            </a:endParaRPr>
          </a:p>
          <a:p>
            <a:pPr indent="-292100" lvl="0" marL="4572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The condition generally develops amongst people suffering from type-1 or either type-2 diabetes. The longer one has diabetes and the less controlled your blood sugar is, the more likely you are to develop this eye complication[1][2].</a:t>
            </a:r>
            <a:endParaRPr sz="1000"/>
          </a:p>
        </p:txBody>
      </p:sp>
      <p:pic>
        <p:nvPicPr>
          <p:cNvPr id="100" name="Google Shape;100;p15"/>
          <p:cNvPicPr preferRelativeResize="0"/>
          <p:nvPr/>
        </p:nvPicPr>
        <p:blipFill>
          <a:blip r:embed="rId3">
            <a:alphaModFix/>
          </a:blip>
          <a:stretch>
            <a:fillRect/>
          </a:stretch>
        </p:blipFill>
        <p:spPr>
          <a:xfrm>
            <a:off x="4160072" y="1353525"/>
            <a:ext cx="4796778" cy="2963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7294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GRAD-CAM analysing Resnets</a:t>
            </a:r>
            <a:endParaRPr/>
          </a:p>
          <a:p>
            <a:pPr indent="0" lvl="0" marL="0" rtl="0" algn="l">
              <a:spcBef>
                <a:spcPts val="0"/>
              </a:spcBef>
              <a:spcAft>
                <a:spcPts val="0"/>
              </a:spcAft>
              <a:buNone/>
            </a:pPr>
            <a:r>
              <a:t/>
            </a:r>
            <a:endParaRPr/>
          </a:p>
        </p:txBody>
      </p:sp>
      <p:pic>
        <p:nvPicPr>
          <p:cNvPr id="282" name="Google Shape;282;p42"/>
          <p:cNvPicPr preferRelativeResize="0"/>
          <p:nvPr/>
        </p:nvPicPr>
        <p:blipFill>
          <a:blip r:embed="rId3">
            <a:alphaModFix/>
          </a:blip>
          <a:stretch>
            <a:fillRect/>
          </a:stretch>
        </p:blipFill>
        <p:spPr>
          <a:xfrm>
            <a:off x="729450" y="471575"/>
            <a:ext cx="7412949" cy="4671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0" y="0"/>
            <a:ext cx="9144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GRAD-CAM analysing Efficient-Net and its efficiency</a:t>
            </a:r>
            <a:endParaRPr/>
          </a:p>
        </p:txBody>
      </p:sp>
      <p:pic>
        <p:nvPicPr>
          <p:cNvPr id="288" name="Google Shape;288;p43"/>
          <p:cNvPicPr preferRelativeResize="0"/>
          <p:nvPr/>
        </p:nvPicPr>
        <p:blipFill>
          <a:blip r:embed="rId3">
            <a:alphaModFix/>
          </a:blip>
          <a:stretch>
            <a:fillRect/>
          </a:stretch>
        </p:blipFill>
        <p:spPr>
          <a:xfrm>
            <a:off x="717200" y="535200"/>
            <a:ext cx="7695925" cy="466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Analysing efficientnet with augmentations</a:t>
            </a:r>
            <a:endParaRPr/>
          </a:p>
        </p:txBody>
      </p:sp>
      <p:pic>
        <p:nvPicPr>
          <p:cNvPr id="294" name="Google Shape;294;p44"/>
          <p:cNvPicPr preferRelativeResize="0"/>
          <p:nvPr/>
        </p:nvPicPr>
        <p:blipFill>
          <a:blip r:embed="rId3">
            <a:alphaModFix/>
          </a:blip>
          <a:stretch>
            <a:fillRect/>
          </a:stretch>
        </p:blipFill>
        <p:spPr>
          <a:xfrm>
            <a:off x="626975" y="535200"/>
            <a:ext cx="7309176" cy="4608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727650" y="-64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Analysing efficientnet with augmentations</a:t>
            </a:r>
            <a:endParaRPr/>
          </a:p>
          <a:p>
            <a:pPr indent="0" lvl="0" marL="0" rtl="0" algn="l">
              <a:spcBef>
                <a:spcPts val="0"/>
              </a:spcBef>
              <a:spcAft>
                <a:spcPts val="0"/>
              </a:spcAft>
              <a:buNone/>
            </a:pPr>
            <a:r>
              <a:t/>
            </a:r>
            <a:endParaRPr/>
          </a:p>
        </p:txBody>
      </p:sp>
      <p:pic>
        <p:nvPicPr>
          <p:cNvPr id="300" name="Google Shape;300;p45"/>
          <p:cNvPicPr preferRelativeResize="0"/>
          <p:nvPr/>
        </p:nvPicPr>
        <p:blipFill>
          <a:blip r:embed="rId3">
            <a:alphaModFix/>
          </a:blip>
          <a:stretch>
            <a:fillRect/>
          </a:stretch>
        </p:blipFill>
        <p:spPr>
          <a:xfrm>
            <a:off x="897675" y="470750"/>
            <a:ext cx="7518674" cy="472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80680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augmentations and Analysis</a:t>
            </a:r>
            <a:endParaRPr/>
          </a:p>
        </p:txBody>
      </p:sp>
      <p:pic>
        <p:nvPicPr>
          <p:cNvPr id="306" name="Google Shape;306;p46"/>
          <p:cNvPicPr preferRelativeResize="0"/>
          <p:nvPr/>
        </p:nvPicPr>
        <p:blipFill>
          <a:blip r:embed="rId3">
            <a:alphaModFix/>
          </a:blip>
          <a:stretch>
            <a:fillRect/>
          </a:stretch>
        </p:blipFill>
        <p:spPr>
          <a:xfrm>
            <a:off x="0" y="1147300"/>
            <a:ext cx="9070750" cy="3377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90225" y="-105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Final Results:</a:t>
            </a:r>
            <a:endParaRPr sz="1400"/>
          </a:p>
        </p:txBody>
      </p:sp>
      <p:graphicFrame>
        <p:nvGraphicFramePr>
          <p:cNvPr id="312" name="Google Shape;312;p47"/>
          <p:cNvGraphicFramePr/>
          <p:nvPr/>
        </p:nvGraphicFramePr>
        <p:xfrm>
          <a:off x="-25" y="176725"/>
          <a:ext cx="3000000" cy="3000000"/>
        </p:xfrm>
        <a:graphic>
          <a:graphicData uri="http://schemas.openxmlformats.org/drawingml/2006/table">
            <a:tbl>
              <a:tblPr>
                <a:noFill/>
                <a:tableStyleId>{279ABAFF-07C1-411C-A0CF-D497D129037D}</a:tableStyleId>
              </a:tblPr>
              <a:tblGrid>
                <a:gridCol w="729275"/>
                <a:gridCol w="1883250"/>
                <a:gridCol w="1306300"/>
                <a:gridCol w="1625150"/>
                <a:gridCol w="987450"/>
                <a:gridCol w="1306300"/>
                <a:gridCol w="1306300"/>
              </a:tblGrid>
              <a:tr h="329475">
                <a:tc>
                  <a:txBody>
                    <a:bodyPr/>
                    <a:lstStyle/>
                    <a:p>
                      <a:pPr indent="0" lvl="0" marL="0" rtl="0" algn="l">
                        <a:spcBef>
                          <a:spcPts val="0"/>
                        </a:spcBef>
                        <a:spcAft>
                          <a:spcPts val="0"/>
                        </a:spcAft>
                        <a:buNone/>
                      </a:pPr>
                      <a:r>
                        <a:rPr lang="en" sz="1000"/>
                        <a:t>S.NO</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                       Authors</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Year</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Technique</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QWK</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AUC-ROC Metric</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Dataset Used</a:t>
                      </a:r>
                      <a:endParaRPr sz="1000"/>
                    </a:p>
                  </a:txBody>
                  <a:tcPr marT="91425" marB="91425" marR="91425" marL="91425">
                    <a:lnB cap="flat" cmpd="sng" w="9525">
                      <a:solidFill>
                        <a:srgbClr val="9E9E9E"/>
                      </a:solidFill>
                      <a:prstDash val="solid"/>
                      <a:round/>
                      <a:headEnd len="sm" w="sm" type="none"/>
                      <a:tailEnd len="sm" w="sm" type="none"/>
                    </a:lnB>
                  </a:tcPr>
                </a:tc>
              </a:tr>
              <a:tr h="981250">
                <a:tc>
                  <a:txBody>
                    <a:bodyPr/>
                    <a:lstStyle/>
                    <a:p>
                      <a:pPr indent="0" lvl="0" marL="0" rtl="0" algn="l">
                        <a:spcBef>
                          <a:spcPts val="0"/>
                        </a:spcBef>
                        <a:spcAft>
                          <a:spcPts val="0"/>
                        </a:spcAft>
                        <a:buNone/>
                      </a:pPr>
                      <a:r>
                        <a:rPr lang="en" sz="1000"/>
                        <a:t>1</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Varun Gulshan, PhD; Lily Peng, MD, PhD; Marc Coram, PhD; Martin C. Stumpe, PhD; Derek Wu, BS; A</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2016</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Inception V-3.+image processing.</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0.8851(5)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0.991(3 vs All), 0.993(Avg-AUC across all datasets)</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Eyepacs-1(15,000, Messidor-2(2000),</a:t>
                      </a:r>
                      <a:endParaRPr sz="1000"/>
                    </a:p>
                    <a:p>
                      <a:pPr indent="0" lvl="0" marL="0" rtl="0" algn="l">
                        <a:spcBef>
                          <a:spcPts val="0"/>
                        </a:spcBef>
                        <a:spcAft>
                          <a:spcPts val="0"/>
                        </a:spcAft>
                        <a:buNone/>
                      </a:pPr>
                      <a:r>
                        <a:rPr lang="en" sz="1000"/>
                        <a:t>Google’s own DB-1,20,000, APTOS(13000)</a:t>
                      </a:r>
                      <a:endParaRPr sz="1000"/>
                    </a:p>
                    <a:p>
                      <a:pPr indent="0" lvl="0" marL="0" rtl="0" algn="l">
                        <a:spcBef>
                          <a:spcPts val="0"/>
                        </a:spcBef>
                        <a:spcAft>
                          <a:spcPts val="0"/>
                        </a:spcAft>
                        <a:buNone/>
                      </a:pPr>
                      <a:r>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94900">
                <a:tc>
                  <a:txBody>
                    <a:bodyPr/>
                    <a:lstStyle/>
                    <a:p>
                      <a:pPr indent="0" lvl="0" marL="0" rtl="0" algn="l">
                        <a:spcBef>
                          <a:spcPts val="0"/>
                        </a:spcBef>
                        <a:spcAft>
                          <a:spcPts val="0"/>
                        </a:spcAft>
                        <a:buNone/>
                      </a:pPr>
                      <a:r>
                        <a:rPr lang="en" sz="1000"/>
                        <a:t>2</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444444"/>
                          </a:solidFill>
                          <a:uFill>
                            <a:noFill/>
                          </a:uFill>
                          <a:hlinkClick r:id="rId3"/>
                        </a:rPr>
                        <a:t>Daniel Shu Wei Ting, MD, PhD</a:t>
                      </a:r>
                      <a:r>
                        <a:rPr baseline="30000" lang="en" sz="1000">
                          <a:solidFill>
                            <a:srgbClr val="444444"/>
                          </a:solidFill>
                          <a:uFill>
                            <a:noFill/>
                          </a:uFill>
                          <a:hlinkClick r:id="rId4"/>
                        </a:rPr>
                        <a:t>1,2</a:t>
                      </a:r>
                      <a:r>
                        <a:rPr lang="en" sz="1000">
                          <a:solidFill>
                            <a:srgbClr val="333333"/>
                          </a:solidFill>
                        </a:rPr>
                        <a:t>; </a:t>
                      </a:r>
                      <a:r>
                        <a:rPr lang="en" sz="1000">
                          <a:solidFill>
                            <a:srgbClr val="444444"/>
                          </a:solidFill>
                          <a:uFill>
                            <a:noFill/>
                          </a:uFill>
                          <a:hlinkClick r:id="rId5"/>
                        </a:rPr>
                        <a:t>Carol Yim-Lui Cheung, PhD</a:t>
                      </a:r>
                      <a:r>
                        <a:rPr baseline="30000" lang="en" sz="1000">
                          <a:solidFill>
                            <a:srgbClr val="444444"/>
                          </a:solidFill>
                          <a:uFill>
                            <a:noFill/>
                          </a:uFill>
                          <a:hlinkClick r:id="rId6"/>
                        </a:rPr>
                        <a:t>1,3</a:t>
                      </a:r>
                      <a:r>
                        <a:rPr lang="en" sz="1000">
                          <a:solidFill>
                            <a:srgbClr val="333333"/>
                          </a:solidFill>
                        </a:rPr>
                        <a:t>; </a:t>
                      </a:r>
                      <a:r>
                        <a:rPr lang="en" sz="1000">
                          <a:solidFill>
                            <a:srgbClr val="444444"/>
                          </a:solidFill>
                          <a:uFill>
                            <a:noFill/>
                          </a:uFill>
                          <a:hlinkClick r:id="rId7"/>
                        </a:rPr>
                        <a:t>Gilbert Lim, PhD</a:t>
                      </a:r>
                      <a:r>
                        <a:rPr baseline="30000" lang="en" sz="1000">
                          <a:solidFill>
                            <a:srgbClr val="444444"/>
                          </a:solidFill>
                          <a:uFill>
                            <a:noFill/>
                          </a:uFill>
                          <a:hlinkClick r:id="rId8"/>
                        </a:rPr>
                        <a:t>4</a:t>
                      </a:r>
                      <a:r>
                        <a:rPr lang="en" sz="1000">
                          <a:solidFill>
                            <a:srgbClr val="333333"/>
                          </a:solidFill>
                        </a:rPr>
                        <a:t>; </a:t>
                      </a:r>
                      <a:r>
                        <a:rPr lang="en" sz="1000" u="sng">
                          <a:solidFill>
                            <a:srgbClr val="444444"/>
                          </a:solidFill>
                        </a:rPr>
                        <a:t>et al</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2017</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Inception V-3 and V-4 + CLAHE </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0.856(5)</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0.971( 4 vs all), Avg AUC-0.951</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Eyepacs-2(76000),Messidor-2(200)</a:t>
                      </a:r>
                      <a:endParaRPr sz="1000"/>
                    </a:p>
                  </a:txBody>
                  <a:tcPr marT="91425" marB="91425" marR="91425" marL="91425">
                    <a:lnT cap="flat" cmpd="sng" w="9525">
                      <a:solidFill>
                        <a:srgbClr val="9E9E9E"/>
                      </a:solidFill>
                      <a:prstDash val="solid"/>
                      <a:round/>
                      <a:headEnd len="sm" w="sm" type="none"/>
                      <a:tailEnd len="sm" w="sm" type="none"/>
                    </a:lnT>
                  </a:tcPr>
                </a:tc>
              </a:tr>
              <a:tr h="629400">
                <a:tc>
                  <a:txBody>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3</a:t>
                      </a:r>
                      <a:endParaRPr sz="1000"/>
                    </a:p>
                  </a:txBody>
                  <a:tcPr marT="91425" marB="91425" marR="91425" marL="91425"/>
                </a:tc>
                <a:tc>
                  <a:txBody>
                    <a:bodyPr/>
                    <a:lstStyle/>
                    <a:p>
                      <a:pPr indent="0" lvl="0" marL="0" rtl="0" algn="just">
                        <a:lnSpc>
                          <a:spcPct val="115000"/>
                        </a:lnSpc>
                        <a:spcBef>
                          <a:spcPts val="0"/>
                        </a:spcBef>
                        <a:spcAft>
                          <a:spcPts val="0"/>
                        </a:spcAft>
                        <a:buNone/>
                      </a:pPr>
                      <a:r>
                        <a:rPr lang="en" sz="1000">
                          <a:highlight>
                            <a:srgbClr val="FFFFFF"/>
                          </a:highlight>
                        </a:rPr>
                        <a:t>Bellemo, Valentina, et al.</a:t>
                      </a:r>
                      <a:endParaRPr sz="1000"/>
                    </a:p>
                  </a:txBody>
                  <a:tcPr marT="91425" marB="91425" marR="91425" marL="91425"/>
                </a:tc>
                <a:tc>
                  <a:txBody>
                    <a:bodyPr/>
                    <a:lstStyle/>
                    <a:p>
                      <a:pPr indent="0" lvl="0" marL="0" rtl="0" algn="l">
                        <a:spcBef>
                          <a:spcPts val="0"/>
                        </a:spcBef>
                        <a:spcAft>
                          <a:spcPts val="0"/>
                        </a:spcAft>
                        <a:buNone/>
                      </a:pPr>
                      <a:r>
                        <a:rPr lang="en" sz="1000"/>
                        <a:t>2019</a:t>
                      </a:r>
                      <a:endParaRPr sz="1000"/>
                    </a:p>
                  </a:txBody>
                  <a:tcPr marT="91425" marB="91425" marR="91425" marL="91425"/>
                </a:tc>
                <a:tc>
                  <a:txBody>
                    <a:bodyPr/>
                    <a:lstStyle/>
                    <a:p>
                      <a:pPr indent="0" lvl="0" marL="0" rtl="0" algn="l">
                        <a:spcBef>
                          <a:spcPts val="0"/>
                        </a:spcBef>
                        <a:spcAft>
                          <a:spcPts val="0"/>
                        </a:spcAft>
                        <a:buNone/>
                      </a:pPr>
                      <a:r>
                        <a:rPr lang="en" sz="1000"/>
                        <a:t>VGG-net</a:t>
                      </a:r>
                      <a:endParaRPr sz="1000"/>
                    </a:p>
                  </a:txBody>
                  <a:tcPr marT="91425" marB="91425" marR="91425" marL="91425"/>
                </a:tc>
                <a:tc>
                  <a:txBody>
                    <a:bodyPr/>
                    <a:lstStyle/>
                    <a:p>
                      <a:pPr indent="0" lvl="0" marL="0" rtl="0" algn="l">
                        <a:spcBef>
                          <a:spcPts val="0"/>
                        </a:spcBef>
                        <a:spcAft>
                          <a:spcPts val="0"/>
                        </a:spcAft>
                        <a:buNone/>
                      </a:pPr>
                      <a:r>
                        <a:rPr lang="en" sz="1000"/>
                        <a:t>0.831(3)</a:t>
                      </a:r>
                      <a:endParaRPr sz="1000"/>
                    </a:p>
                  </a:txBody>
                  <a:tcPr marT="91425" marB="91425" marR="91425" marL="91425"/>
                </a:tc>
                <a:tc>
                  <a:txBody>
                    <a:bodyPr/>
                    <a:lstStyle/>
                    <a:p>
                      <a:pPr indent="0" lvl="0" marL="0" rtl="0" algn="l">
                        <a:spcBef>
                          <a:spcPts val="0"/>
                        </a:spcBef>
                        <a:spcAft>
                          <a:spcPts val="0"/>
                        </a:spcAft>
                        <a:buNone/>
                      </a:pPr>
                      <a:r>
                        <a:rPr lang="en" sz="1000"/>
                        <a:t>0.973(2 vs all) and </a:t>
                      </a:r>
                      <a:endParaRPr sz="1000"/>
                    </a:p>
                  </a:txBody>
                  <a:tcPr marT="91425" marB="91425" marR="91425" marL="91425"/>
                </a:tc>
                <a:tc>
                  <a:txBody>
                    <a:bodyPr/>
                    <a:lstStyle/>
                    <a:p>
                      <a:pPr indent="0" lvl="0" marL="0" rtl="0" algn="l">
                        <a:spcBef>
                          <a:spcPts val="0"/>
                        </a:spcBef>
                        <a:spcAft>
                          <a:spcPts val="0"/>
                        </a:spcAft>
                        <a:buNone/>
                      </a:pPr>
                      <a:r>
                        <a:rPr lang="en" sz="1000"/>
                        <a:t>Eyepacs-2(71000),and Zambian eye society(18000)</a:t>
                      </a:r>
                      <a:endParaRPr sz="1000"/>
                    </a:p>
                  </a:txBody>
                  <a:tcPr marT="91425" marB="91425" marR="91425" marL="91425"/>
                </a:tc>
              </a:tr>
              <a:tr h="929150">
                <a:tc>
                  <a:txBody>
                    <a:bodyPr/>
                    <a:lstStyle/>
                    <a:p>
                      <a:pPr indent="0" lvl="0" marL="0" rtl="0" algn="l">
                        <a:spcBef>
                          <a:spcPts val="0"/>
                        </a:spcBef>
                        <a:spcAft>
                          <a:spcPts val="0"/>
                        </a:spcAft>
                        <a:buNone/>
                      </a:pPr>
                      <a:r>
                        <a:rPr lang="en" sz="1000"/>
                        <a:t>4</a:t>
                      </a:r>
                      <a:endParaRPr sz="1000"/>
                    </a:p>
                  </a:txBody>
                  <a:tcPr marT="91425" marB="91425" marR="91425" marL="91425"/>
                </a:tc>
                <a:tc>
                  <a:txBody>
                    <a:bodyPr/>
                    <a:lstStyle/>
                    <a:p>
                      <a:pPr indent="0" lvl="0" marL="0" rtl="0" algn="just">
                        <a:lnSpc>
                          <a:spcPct val="115000"/>
                        </a:lnSpc>
                        <a:spcBef>
                          <a:spcPts val="0"/>
                        </a:spcBef>
                        <a:spcAft>
                          <a:spcPts val="0"/>
                        </a:spcAft>
                        <a:buNone/>
                      </a:pPr>
                      <a:r>
                        <a:rPr lang="en" sz="1000">
                          <a:highlight>
                            <a:srgbClr val="FFFFFF"/>
                          </a:highlight>
                        </a:rPr>
                        <a:t>Wei Zhang, Jie Zhong, Shijun Yang, Zhentao Gao</a:t>
                      </a:r>
                      <a:endParaRPr sz="1000"/>
                    </a:p>
                  </a:txBody>
                  <a:tcPr marT="91425" marB="91425" marR="91425" marL="91425"/>
                </a:tc>
                <a:tc>
                  <a:txBody>
                    <a:bodyPr/>
                    <a:lstStyle/>
                    <a:p>
                      <a:pPr indent="0" lvl="0" marL="0" rtl="0" algn="l">
                        <a:spcBef>
                          <a:spcPts val="0"/>
                        </a:spcBef>
                        <a:spcAft>
                          <a:spcPts val="0"/>
                        </a:spcAft>
                        <a:buNone/>
                      </a:pPr>
                      <a:r>
                        <a:rPr lang="en" sz="1000"/>
                        <a:t>2019</a:t>
                      </a:r>
                      <a:endParaRPr sz="1000"/>
                    </a:p>
                  </a:txBody>
                  <a:tcPr marT="91425" marB="91425" marR="91425" marL="91425"/>
                </a:tc>
                <a:tc>
                  <a:txBody>
                    <a:bodyPr/>
                    <a:lstStyle/>
                    <a:p>
                      <a:pPr indent="0" lvl="0" marL="0" rtl="0" algn="l">
                        <a:spcBef>
                          <a:spcPts val="0"/>
                        </a:spcBef>
                        <a:spcAft>
                          <a:spcPts val="0"/>
                        </a:spcAft>
                        <a:buNone/>
                      </a:pPr>
                      <a:r>
                        <a:rPr lang="en" sz="1000"/>
                        <a:t>Two Part ensemble.</a:t>
                      </a:r>
                      <a:endParaRPr sz="1000"/>
                    </a:p>
                    <a:p>
                      <a:pPr indent="0" lvl="0" marL="0" rtl="0" algn="l">
                        <a:spcBef>
                          <a:spcPts val="0"/>
                        </a:spcBef>
                        <a:spcAft>
                          <a:spcPts val="0"/>
                        </a:spcAft>
                        <a:buNone/>
                      </a:pPr>
                      <a:r>
                        <a:rPr lang="en" sz="1000"/>
                        <a:t>1-binary classification then, 2- grading Sytem.</a:t>
                      </a:r>
                      <a:endParaRPr sz="1000"/>
                    </a:p>
                    <a:p>
                      <a:pPr indent="0" lvl="0" marL="0" rtl="0" algn="l">
                        <a:spcBef>
                          <a:spcPts val="0"/>
                        </a:spcBef>
                        <a:spcAft>
                          <a:spcPts val="0"/>
                        </a:spcAft>
                        <a:buNone/>
                      </a:pPr>
                      <a:r>
                        <a:rPr lang="en" sz="1000"/>
                        <a:t>1-Xception,Resnet-50,Inception resnet-v2.</a:t>
                      </a:r>
                      <a:endParaRPr sz="1000"/>
                    </a:p>
                  </a:txBody>
                  <a:tcPr marT="91425" marB="91425" marR="91425" marL="91425"/>
                </a:tc>
                <a:tc>
                  <a:txBody>
                    <a:bodyPr/>
                    <a:lstStyle/>
                    <a:p>
                      <a:pPr indent="0" lvl="0" marL="0" rtl="0" algn="l">
                        <a:spcBef>
                          <a:spcPts val="0"/>
                        </a:spcBef>
                        <a:spcAft>
                          <a:spcPts val="0"/>
                        </a:spcAft>
                        <a:buNone/>
                      </a:pPr>
                      <a:r>
                        <a:rPr lang="en" sz="1000"/>
                        <a:t>0.8771(4)</a:t>
                      </a:r>
                      <a:endParaRPr sz="1000"/>
                    </a:p>
                  </a:txBody>
                  <a:tcPr marT="91425" marB="91425" marR="91425" marL="91425"/>
                </a:tc>
                <a:tc>
                  <a:txBody>
                    <a:bodyPr/>
                    <a:lstStyle/>
                    <a:p>
                      <a:pPr indent="0" lvl="0" marL="0" rtl="0" algn="l">
                        <a:spcBef>
                          <a:spcPts val="0"/>
                        </a:spcBef>
                        <a:spcAft>
                          <a:spcPts val="0"/>
                        </a:spcAft>
                        <a:buNone/>
                      </a:pPr>
                      <a:r>
                        <a:rPr lang="en" sz="1000"/>
                        <a:t>0.981(Classification), 0.994( Avg-AUC)</a:t>
                      </a:r>
                      <a:endParaRPr sz="1000"/>
                    </a:p>
                  </a:txBody>
                  <a:tcPr marT="91425" marB="91425" marR="91425" marL="91425"/>
                </a:tc>
                <a:tc>
                  <a:txBody>
                    <a:bodyPr/>
                    <a:lstStyle/>
                    <a:p>
                      <a:pPr indent="0" lvl="0" marL="0" rtl="0" algn="l">
                        <a:spcBef>
                          <a:spcPts val="0"/>
                        </a:spcBef>
                        <a:spcAft>
                          <a:spcPts val="0"/>
                        </a:spcAft>
                        <a:buNone/>
                      </a:pPr>
                      <a:r>
                        <a:rPr lang="en" sz="1000"/>
                        <a:t>Sichuan Medical Center(15000)</a:t>
                      </a:r>
                      <a:endParaRPr sz="1000"/>
                    </a:p>
                  </a:txBody>
                  <a:tcPr marT="91425" marB="91425" marR="91425" marL="91425"/>
                </a:tc>
              </a:tr>
              <a:tr h="1086650">
                <a:tc>
                  <a:txBody>
                    <a:bodyPr/>
                    <a:lstStyle/>
                    <a:p>
                      <a:pPr indent="0" lvl="0" marL="0" rtl="0" algn="l">
                        <a:spcBef>
                          <a:spcPts val="0"/>
                        </a:spcBef>
                        <a:spcAft>
                          <a:spcPts val="0"/>
                        </a:spcAft>
                        <a:buNone/>
                      </a:pPr>
                      <a:r>
                        <a:rPr lang="en" sz="1000"/>
                        <a:t>5</a:t>
                      </a:r>
                      <a:endParaRPr sz="1000"/>
                    </a:p>
                  </a:txBody>
                  <a:tcPr marT="91425" marB="91425" marR="91425" marL="91425"/>
                </a:tc>
                <a:tc>
                  <a:txBody>
                    <a:bodyPr/>
                    <a:lstStyle/>
                    <a:p>
                      <a:pPr indent="0" lvl="0" marL="0" rtl="0" algn="just">
                        <a:lnSpc>
                          <a:spcPct val="115000"/>
                        </a:lnSpc>
                        <a:spcBef>
                          <a:spcPts val="0"/>
                        </a:spcBef>
                        <a:spcAft>
                          <a:spcPts val="0"/>
                        </a:spcAft>
                        <a:buNone/>
                      </a:pPr>
                      <a:r>
                        <a:rPr lang="en" sz="1000">
                          <a:highlight>
                            <a:srgbClr val="FFFFFF"/>
                          </a:highlight>
                        </a:rPr>
                        <a:t>Khwaja Wisal, Manoj </a:t>
                      </a:r>
                      <a:endParaRPr sz="1000">
                        <a:highlight>
                          <a:srgbClr val="FFFFFF"/>
                        </a:highlight>
                      </a:endParaRPr>
                    </a:p>
                  </a:txBody>
                  <a:tcPr marT="91425" marB="91425" marR="91425" marL="91425"/>
                </a:tc>
                <a:tc>
                  <a:txBody>
                    <a:bodyPr/>
                    <a:lstStyle/>
                    <a:p>
                      <a:pPr indent="0" lvl="0" marL="0" rtl="0" algn="l">
                        <a:spcBef>
                          <a:spcPts val="0"/>
                        </a:spcBef>
                        <a:spcAft>
                          <a:spcPts val="0"/>
                        </a:spcAft>
                        <a:buNone/>
                      </a:pPr>
                      <a:r>
                        <a:rPr lang="en" sz="1000"/>
                        <a:t>2019</a:t>
                      </a:r>
                      <a:endParaRPr sz="1000"/>
                    </a:p>
                  </a:txBody>
                  <a:tcPr marT="91425" marB="91425" marR="91425" marL="91425"/>
                </a:tc>
                <a:tc>
                  <a:txBody>
                    <a:bodyPr/>
                    <a:lstStyle/>
                    <a:p>
                      <a:pPr indent="0" lvl="0" marL="0" rtl="0" algn="l">
                        <a:spcBef>
                          <a:spcPts val="0"/>
                        </a:spcBef>
                        <a:spcAft>
                          <a:spcPts val="0"/>
                        </a:spcAft>
                        <a:buNone/>
                      </a:pPr>
                      <a:r>
                        <a:rPr lang="en" sz="1000"/>
                        <a:t>EfficientNet+Resnet+Resnext+SVM+</a:t>
                      </a:r>
                      <a:r>
                        <a:rPr lang="en" sz="1000"/>
                        <a:t>LGBM</a:t>
                      </a:r>
                      <a:r>
                        <a:rPr lang="en" sz="1000"/>
                        <a:t>+RF+Image Processing+Pseudo labelling.</a:t>
                      </a:r>
                      <a:endParaRPr sz="1000"/>
                    </a:p>
                  </a:txBody>
                  <a:tcPr marT="91425" marB="91425" marR="91425" marL="91425"/>
                </a:tc>
                <a:tc>
                  <a:txBody>
                    <a:bodyPr/>
                    <a:lstStyle/>
                    <a:p>
                      <a:pPr indent="0" lvl="0" marL="0" rtl="0" algn="l">
                        <a:spcBef>
                          <a:spcPts val="0"/>
                        </a:spcBef>
                        <a:spcAft>
                          <a:spcPts val="0"/>
                        </a:spcAft>
                        <a:buNone/>
                      </a:pPr>
                      <a:r>
                        <a:rPr lang="en" sz="1000"/>
                        <a:t>0.9417(5)</a:t>
                      </a:r>
                      <a:endParaRPr sz="1000"/>
                    </a:p>
                  </a:txBody>
                  <a:tcPr marT="91425" marB="91425" marR="91425" marL="91425"/>
                </a:tc>
                <a:tc>
                  <a:txBody>
                    <a:bodyPr/>
                    <a:lstStyle/>
                    <a:p>
                      <a:pPr indent="0" lvl="0" marL="0" rtl="0" algn="l">
                        <a:spcBef>
                          <a:spcPts val="0"/>
                        </a:spcBef>
                        <a:spcAft>
                          <a:spcPts val="0"/>
                        </a:spcAft>
                        <a:buNone/>
                      </a:pPr>
                      <a:r>
                        <a:rPr lang="en" sz="1000"/>
                        <a:t>0.9971(4 vs all)</a:t>
                      </a:r>
                      <a:endParaRPr sz="1000"/>
                    </a:p>
                    <a:p>
                      <a:pPr indent="0" lvl="0" marL="0" rtl="0" algn="l">
                        <a:spcBef>
                          <a:spcPts val="0"/>
                        </a:spcBef>
                        <a:spcAft>
                          <a:spcPts val="0"/>
                        </a:spcAft>
                        <a:buNone/>
                      </a:pPr>
                      <a:r>
                        <a:rPr lang="en" sz="1000"/>
                        <a:t>0.9959(avg AUC)</a:t>
                      </a:r>
                      <a:endParaRPr sz="1000"/>
                    </a:p>
                  </a:txBody>
                  <a:tcPr marT="91425" marB="91425" marR="91425" marL="91425"/>
                </a:tc>
                <a:tc>
                  <a:txBody>
                    <a:bodyPr/>
                    <a:lstStyle/>
                    <a:p>
                      <a:pPr indent="0" lvl="0" marL="0" rtl="0" algn="l">
                        <a:spcBef>
                          <a:spcPts val="0"/>
                        </a:spcBef>
                        <a:spcAft>
                          <a:spcPts val="0"/>
                        </a:spcAft>
                        <a:buNone/>
                      </a:pPr>
                      <a:r>
                        <a:rPr lang="en" sz="1000"/>
                        <a:t>Eyepacs 1(120000)</a:t>
                      </a:r>
                      <a:endParaRPr sz="1000"/>
                    </a:p>
                    <a:p>
                      <a:pPr indent="0" lvl="0" marL="0" rtl="0" algn="l">
                        <a:spcBef>
                          <a:spcPts val="0"/>
                        </a:spcBef>
                        <a:spcAft>
                          <a:spcPts val="0"/>
                        </a:spcAft>
                        <a:buNone/>
                      </a:pPr>
                      <a:r>
                        <a:rPr lang="en" sz="1000"/>
                        <a:t>Eyepacs 2(84000)</a:t>
                      </a:r>
                      <a:endParaRPr sz="1000"/>
                    </a:p>
                    <a:p>
                      <a:pPr indent="0" lvl="0" marL="0" rtl="0" algn="l">
                        <a:spcBef>
                          <a:spcPts val="0"/>
                        </a:spcBef>
                        <a:spcAft>
                          <a:spcPts val="0"/>
                        </a:spcAft>
                        <a:buNone/>
                      </a:pPr>
                      <a:r>
                        <a:rPr lang="en" sz="1000"/>
                        <a:t>Messidor-2(2000)</a:t>
                      </a:r>
                      <a:endParaRPr sz="1000"/>
                    </a:p>
                    <a:p>
                      <a:pPr indent="0" lvl="0" marL="0" rtl="0" algn="l">
                        <a:spcBef>
                          <a:spcPts val="0"/>
                        </a:spcBef>
                        <a:spcAft>
                          <a:spcPts val="0"/>
                        </a:spcAft>
                        <a:buNone/>
                      </a:pPr>
                      <a:r>
                        <a:rPr lang="en" sz="1000"/>
                        <a:t>APTOS(8000)</a:t>
                      </a:r>
                      <a:endParaRPr sz="1000"/>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81970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rPr>
              <a:t>Understanding Resnets.</a:t>
            </a:r>
            <a:endParaRPr>
              <a:solidFill>
                <a:srgbClr val="5B0F00"/>
              </a:solidFill>
            </a:endParaRPr>
          </a:p>
          <a:p>
            <a:pPr indent="0" lvl="0" marL="0" rtl="0" algn="l">
              <a:spcBef>
                <a:spcPts val="0"/>
              </a:spcBef>
              <a:spcAft>
                <a:spcPts val="0"/>
              </a:spcAft>
              <a:buNone/>
            </a:pPr>
            <a:r>
              <a:t/>
            </a:r>
            <a:endParaRPr/>
          </a:p>
        </p:txBody>
      </p:sp>
      <p:pic>
        <p:nvPicPr>
          <p:cNvPr id="318" name="Google Shape;318;p48"/>
          <p:cNvPicPr preferRelativeResize="0"/>
          <p:nvPr/>
        </p:nvPicPr>
        <p:blipFill>
          <a:blip r:embed="rId3">
            <a:alphaModFix/>
          </a:blip>
          <a:stretch>
            <a:fillRect/>
          </a:stretch>
        </p:blipFill>
        <p:spPr>
          <a:xfrm>
            <a:off x="100825" y="1280600"/>
            <a:ext cx="4129051" cy="2741375"/>
          </a:xfrm>
          <a:prstGeom prst="rect">
            <a:avLst/>
          </a:prstGeom>
          <a:noFill/>
          <a:ln>
            <a:noFill/>
          </a:ln>
        </p:spPr>
      </p:pic>
      <p:pic>
        <p:nvPicPr>
          <p:cNvPr id="319" name="Google Shape;319;p48"/>
          <p:cNvPicPr preferRelativeResize="0"/>
          <p:nvPr/>
        </p:nvPicPr>
        <p:blipFill>
          <a:blip r:embed="rId4">
            <a:alphaModFix/>
          </a:blip>
          <a:stretch>
            <a:fillRect/>
          </a:stretch>
        </p:blipFill>
        <p:spPr>
          <a:xfrm>
            <a:off x="4455600" y="1334101"/>
            <a:ext cx="4200850" cy="2586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Resnets are residues forming Ensembles!!!!!!</a:t>
            </a:r>
            <a:endParaRPr/>
          </a:p>
        </p:txBody>
      </p:sp>
      <p:pic>
        <p:nvPicPr>
          <p:cNvPr id="325" name="Google Shape;325;p49"/>
          <p:cNvPicPr preferRelativeResize="0"/>
          <p:nvPr/>
        </p:nvPicPr>
        <p:blipFill>
          <a:blip r:embed="rId3">
            <a:alphaModFix/>
          </a:blip>
          <a:stretch>
            <a:fillRect/>
          </a:stretch>
        </p:blipFill>
        <p:spPr>
          <a:xfrm>
            <a:off x="126600" y="1148926"/>
            <a:ext cx="8776376" cy="3203425"/>
          </a:xfrm>
          <a:prstGeom prst="rect">
            <a:avLst/>
          </a:prstGeom>
          <a:noFill/>
          <a:ln>
            <a:noFill/>
          </a:ln>
        </p:spPr>
      </p:pic>
      <p:sp>
        <p:nvSpPr>
          <p:cNvPr id="326" name="Google Shape;326;p49"/>
          <p:cNvSpPr txBox="1"/>
          <p:nvPr/>
        </p:nvSpPr>
        <p:spPr>
          <a:xfrm>
            <a:off x="884800" y="4434500"/>
            <a:ext cx="69096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For a N-block Residual Network there are 2 to the power N paths for the gradients to flow.</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7294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Resnext:</a:t>
            </a:r>
            <a:endParaRPr/>
          </a:p>
        </p:txBody>
      </p:sp>
      <p:pic>
        <p:nvPicPr>
          <p:cNvPr id="332" name="Google Shape;332;p50"/>
          <p:cNvPicPr preferRelativeResize="0"/>
          <p:nvPr/>
        </p:nvPicPr>
        <p:blipFill>
          <a:blip r:embed="rId3">
            <a:alphaModFix/>
          </a:blip>
          <a:stretch>
            <a:fillRect/>
          </a:stretch>
        </p:blipFill>
        <p:spPr>
          <a:xfrm>
            <a:off x="1684025" y="2587100"/>
            <a:ext cx="5453375" cy="2556401"/>
          </a:xfrm>
          <a:prstGeom prst="rect">
            <a:avLst/>
          </a:prstGeom>
          <a:noFill/>
          <a:ln>
            <a:noFill/>
          </a:ln>
        </p:spPr>
      </p:pic>
      <p:pic>
        <p:nvPicPr>
          <p:cNvPr id="333" name="Google Shape;333;p50"/>
          <p:cNvPicPr preferRelativeResize="0"/>
          <p:nvPr/>
        </p:nvPicPr>
        <p:blipFill>
          <a:blip r:embed="rId4">
            <a:alphaModFix/>
          </a:blip>
          <a:stretch>
            <a:fillRect/>
          </a:stretch>
        </p:blipFill>
        <p:spPr>
          <a:xfrm>
            <a:off x="1360205" y="476975"/>
            <a:ext cx="5944295" cy="2110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11067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Grouping?</a:t>
            </a:r>
            <a:endParaRPr/>
          </a:p>
        </p:txBody>
      </p:sp>
      <p:pic>
        <p:nvPicPr>
          <p:cNvPr id="339" name="Google Shape;339;p51"/>
          <p:cNvPicPr preferRelativeResize="0"/>
          <p:nvPr/>
        </p:nvPicPr>
        <p:blipFill>
          <a:blip r:embed="rId3">
            <a:alphaModFix/>
          </a:blip>
          <a:stretch>
            <a:fillRect/>
          </a:stretch>
        </p:blipFill>
        <p:spPr>
          <a:xfrm>
            <a:off x="188675" y="535200"/>
            <a:ext cx="3731724" cy="3731724"/>
          </a:xfrm>
          <a:prstGeom prst="rect">
            <a:avLst/>
          </a:prstGeom>
          <a:noFill/>
          <a:ln>
            <a:noFill/>
          </a:ln>
        </p:spPr>
      </p:pic>
      <p:pic>
        <p:nvPicPr>
          <p:cNvPr id="340" name="Google Shape;340;p51"/>
          <p:cNvPicPr preferRelativeResize="0"/>
          <p:nvPr/>
        </p:nvPicPr>
        <p:blipFill>
          <a:blip r:embed="rId4">
            <a:alphaModFix/>
          </a:blip>
          <a:stretch>
            <a:fillRect/>
          </a:stretch>
        </p:blipFill>
        <p:spPr>
          <a:xfrm>
            <a:off x="5198900" y="535200"/>
            <a:ext cx="3731724" cy="3731724"/>
          </a:xfrm>
          <a:prstGeom prst="rect">
            <a:avLst/>
          </a:prstGeom>
          <a:noFill/>
          <a:ln>
            <a:noFill/>
          </a:ln>
        </p:spPr>
      </p:pic>
      <p:sp>
        <p:nvSpPr>
          <p:cNvPr id="341" name="Google Shape;341;p51"/>
          <p:cNvSpPr txBox="1"/>
          <p:nvPr/>
        </p:nvSpPr>
        <p:spPr>
          <a:xfrm>
            <a:off x="214450" y="4408725"/>
            <a:ext cx="37059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Correlations Between Learned Filters of a Resnext network with groups of 1,2,4,16 Filter Groups</a:t>
            </a:r>
            <a:endParaRPr sz="1200">
              <a:latin typeface="Lato"/>
              <a:ea typeface="Lato"/>
              <a:cs typeface="Lato"/>
              <a:sym typeface="Lato"/>
            </a:endParaRPr>
          </a:p>
        </p:txBody>
      </p:sp>
      <p:sp>
        <p:nvSpPr>
          <p:cNvPr id="342" name="Google Shape;342;p51"/>
          <p:cNvSpPr txBox="1"/>
          <p:nvPr/>
        </p:nvSpPr>
        <p:spPr>
          <a:xfrm>
            <a:off x="5211813" y="4427925"/>
            <a:ext cx="3705900" cy="6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Correlations Between Learned Filters of a Resnet network with no Grouped Convolutions.</a:t>
            </a:r>
            <a:endParaRPr sz="1200">
              <a:latin typeface="Lato"/>
              <a:ea typeface="Lato"/>
              <a:cs typeface="Lato"/>
              <a:sym typeface="Lato"/>
            </a:endParaRPr>
          </a:p>
        </p:txBody>
      </p:sp>
      <p:pic>
        <p:nvPicPr>
          <p:cNvPr id="343" name="Google Shape;343;p51"/>
          <p:cNvPicPr preferRelativeResize="0"/>
          <p:nvPr/>
        </p:nvPicPr>
        <p:blipFill>
          <a:blip r:embed="rId5">
            <a:alphaModFix/>
          </a:blip>
          <a:stretch>
            <a:fillRect/>
          </a:stretch>
        </p:blipFill>
        <p:spPr>
          <a:xfrm rot="-5400000">
            <a:off x="2428587" y="2181662"/>
            <a:ext cx="4286826" cy="800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7650" y="17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0000"/>
                </a:solidFill>
              </a:rPr>
              <a:t>Diabetic Retinopathy Detection and Diagnosis.</a:t>
            </a:r>
            <a:endParaRPr>
              <a:solidFill>
                <a:srgbClr val="660000"/>
              </a:solidFill>
            </a:endParaRPr>
          </a:p>
        </p:txBody>
      </p:sp>
      <p:sp>
        <p:nvSpPr>
          <p:cNvPr id="106" name="Google Shape;106;p16"/>
          <p:cNvSpPr txBox="1"/>
          <p:nvPr>
            <p:ph idx="1" type="body"/>
          </p:nvPr>
        </p:nvSpPr>
        <p:spPr>
          <a:xfrm>
            <a:off x="451425" y="1488050"/>
            <a:ext cx="3842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rgbClr val="000000"/>
                </a:solidFill>
                <a:highlight>
                  <a:srgbClr val="FFFFFF"/>
                </a:highlight>
                <a:latin typeface="Arial"/>
                <a:ea typeface="Arial"/>
                <a:cs typeface="Arial"/>
                <a:sym typeface="Arial"/>
              </a:rPr>
              <a:t>Diabetic retinopathy is usually diagnosed by an ophthalmologist and graded into 5 categories as shown:</a:t>
            </a:r>
            <a:endParaRPr sz="1000">
              <a:solidFill>
                <a:srgbClr val="000000"/>
              </a:solidFill>
              <a:highlight>
                <a:srgbClr val="FFFFFF"/>
              </a:highlight>
              <a:latin typeface="Arial"/>
              <a:ea typeface="Arial"/>
              <a:cs typeface="Arial"/>
              <a:sym typeface="Arial"/>
            </a:endParaRPr>
          </a:p>
          <a:p>
            <a:pPr indent="-292100" lvl="0" marL="4572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0-No DR.</a:t>
            </a:r>
            <a:endParaRPr sz="1000">
              <a:solidFill>
                <a:srgbClr val="000000"/>
              </a:solidFill>
              <a:highlight>
                <a:srgbClr val="FFFFFF"/>
              </a:highlight>
              <a:latin typeface="Arial"/>
              <a:ea typeface="Arial"/>
              <a:cs typeface="Arial"/>
              <a:sym typeface="Arial"/>
            </a:endParaRPr>
          </a:p>
          <a:p>
            <a:pPr indent="-292100" lvl="0" marL="4572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1-Mild DR.</a:t>
            </a:r>
            <a:endParaRPr sz="1000">
              <a:solidFill>
                <a:srgbClr val="000000"/>
              </a:solidFill>
              <a:highlight>
                <a:srgbClr val="FFFFFF"/>
              </a:highlight>
              <a:latin typeface="Arial"/>
              <a:ea typeface="Arial"/>
              <a:cs typeface="Arial"/>
              <a:sym typeface="Arial"/>
            </a:endParaRPr>
          </a:p>
          <a:p>
            <a:pPr indent="-292100" lvl="0" marL="4572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2-Moderate DR.</a:t>
            </a:r>
            <a:endParaRPr sz="1000">
              <a:solidFill>
                <a:srgbClr val="000000"/>
              </a:solidFill>
              <a:highlight>
                <a:srgbClr val="FFFFFF"/>
              </a:highlight>
              <a:latin typeface="Arial"/>
              <a:ea typeface="Arial"/>
              <a:cs typeface="Arial"/>
              <a:sym typeface="Arial"/>
            </a:endParaRPr>
          </a:p>
          <a:p>
            <a:pPr indent="-292100" lvl="0" marL="4572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3-Severe DR.</a:t>
            </a:r>
            <a:endParaRPr sz="1000">
              <a:solidFill>
                <a:srgbClr val="000000"/>
              </a:solidFill>
              <a:highlight>
                <a:srgbClr val="FFFFFF"/>
              </a:highlight>
              <a:latin typeface="Arial"/>
              <a:ea typeface="Arial"/>
              <a:cs typeface="Arial"/>
              <a:sym typeface="Arial"/>
            </a:endParaRPr>
          </a:p>
          <a:p>
            <a:pPr indent="-292100" lvl="0" marL="4572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4-Proliferative DR.</a:t>
            </a:r>
            <a:endParaRPr sz="1000">
              <a:solidFill>
                <a:srgbClr val="000000"/>
              </a:solidFill>
              <a:highlight>
                <a:srgbClr val="FFFFFF"/>
              </a:highlight>
              <a:latin typeface="Arial"/>
              <a:ea typeface="Arial"/>
              <a:cs typeface="Arial"/>
              <a:sym typeface="Arial"/>
            </a:endParaRPr>
          </a:p>
          <a:p>
            <a:pPr indent="-292100" lvl="0" marL="4572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This grading scheme was designed to tackle the earlier complex procedure for scaling DR diagnosis which was also known as ETDRS(Early Treatment of Diabetic retinopathy Study).</a:t>
            </a:r>
            <a:endParaRPr sz="1000">
              <a:solidFill>
                <a:srgbClr val="000000"/>
              </a:solidFill>
              <a:highlight>
                <a:srgbClr val="FFFFFF"/>
              </a:highlight>
              <a:latin typeface="Arial"/>
              <a:ea typeface="Arial"/>
              <a:cs typeface="Arial"/>
              <a:sym typeface="Arial"/>
            </a:endParaRPr>
          </a:p>
          <a:p>
            <a:pPr indent="0" lvl="0" marL="0" rtl="0" algn="just">
              <a:spcBef>
                <a:spcPts val="0"/>
              </a:spcBef>
              <a:spcAft>
                <a:spcPts val="0"/>
              </a:spcAft>
              <a:buNone/>
            </a:pPr>
            <a:r>
              <a:rPr lang="en" sz="1000">
                <a:solidFill>
                  <a:srgbClr val="000000"/>
                </a:solidFill>
                <a:highlight>
                  <a:srgbClr val="FFFFFF"/>
                </a:highlight>
                <a:latin typeface="Arial"/>
                <a:ea typeface="Arial"/>
                <a:cs typeface="Arial"/>
                <a:sym typeface="Arial"/>
              </a:rPr>
              <a:t>Due to the complexity of ETDRS a new scale was adopted which was easy to understand and implement and also improved diagnosis, this came to be known as the INTERNATIONAL CLINICAL DISEASE SEVERITY SCALE FOR DR [1][2][6].</a:t>
            </a:r>
            <a:endParaRPr sz="1000"/>
          </a:p>
        </p:txBody>
      </p:sp>
      <p:pic>
        <p:nvPicPr>
          <p:cNvPr id="107" name="Google Shape;107;p16"/>
          <p:cNvPicPr preferRelativeResize="0"/>
          <p:nvPr/>
        </p:nvPicPr>
        <p:blipFill>
          <a:blip r:embed="rId3">
            <a:alphaModFix/>
          </a:blip>
          <a:stretch>
            <a:fillRect/>
          </a:stretch>
        </p:blipFill>
        <p:spPr>
          <a:xfrm>
            <a:off x="4294125" y="650875"/>
            <a:ext cx="4563775" cy="4387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2"/>
          <p:cNvSpPr txBox="1"/>
          <p:nvPr>
            <p:ph type="title"/>
          </p:nvPr>
        </p:nvSpPr>
        <p:spPr>
          <a:xfrm>
            <a:off x="329825" y="0"/>
            <a:ext cx="7688700" cy="9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Point-Wise Convolutions. The Workhorse of Modern day CNN’s.</a:t>
            </a:r>
            <a:endParaRPr/>
          </a:p>
        </p:txBody>
      </p:sp>
      <p:pic>
        <p:nvPicPr>
          <p:cNvPr id="349" name="Google Shape;349;p52"/>
          <p:cNvPicPr preferRelativeResize="0"/>
          <p:nvPr/>
        </p:nvPicPr>
        <p:blipFill>
          <a:blip r:embed="rId3">
            <a:alphaModFix/>
          </a:blip>
          <a:stretch>
            <a:fillRect/>
          </a:stretch>
        </p:blipFill>
        <p:spPr>
          <a:xfrm>
            <a:off x="227350" y="992700"/>
            <a:ext cx="5904076" cy="3609376"/>
          </a:xfrm>
          <a:prstGeom prst="rect">
            <a:avLst/>
          </a:prstGeom>
          <a:noFill/>
          <a:ln>
            <a:noFill/>
          </a:ln>
        </p:spPr>
      </p:pic>
      <p:sp>
        <p:nvSpPr>
          <p:cNvPr id="350" name="Google Shape;350;p52"/>
          <p:cNvSpPr txBox="1"/>
          <p:nvPr/>
        </p:nvSpPr>
        <p:spPr>
          <a:xfrm>
            <a:off x="6131425" y="1856300"/>
            <a:ext cx="29496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1 x 1 convolution, where the filter size is 1 x 1 x D</a:t>
            </a:r>
            <a:endParaRPr>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EfficientsNets are they really Efficient?</a:t>
            </a:r>
            <a:endParaRPr/>
          </a:p>
        </p:txBody>
      </p:sp>
      <p:pic>
        <p:nvPicPr>
          <p:cNvPr id="356" name="Google Shape;356;p53"/>
          <p:cNvPicPr preferRelativeResize="0"/>
          <p:nvPr/>
        </p:nvPicPr>
        <p:blipFill>
          <a:blip r:embed="rId3">
            <a:alphaModFix/>
          </a:blip>
          <a:stretch>
            <a:fillRect/>
          </a:stretch>
        </p:blipFill>
        <p:spPr>
          <a:xfrm>
            <a:off x="0" y="535200"/>
            <a:ext cx="5695270" cy="4608300"/>
          </a:xfrm>
          <a:prstGeom prst="rect">
            <a:avLst/>
          </a:prstGeom>
          <a:noFill/>
          <a:ln>
            <a:noFill/>
          </a:ln>
        </p:spPr>
      </p:pic>
      <p:pic>
        <p:nvPicPr>
          <p:cNvPr id="357" name="Google Shape;357;p53"/>
          <p:cNvPicPr preferRelativeResize="0"/>
          <p:nvPr/>
        </p:nvPicPr>
        <p:blipFill>
          <a:blip r:embed="rId4">
            <a:alphaModFix/>
          </a:blip>
          <a:stretch>
            <a:fillRect/>
          </a:stretch>
        </p:blipFill>
        <p:spPr>
          <a:xfrm>
            <a:off x="6002325" y="1718875"/>
            <a:ext cx="2867025" cy="1857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4"/>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Efficiency:</a:t>
            </a:r>
            <a:endParaRPr/>
          </a:p>
        </p:txBody>
      </p:sp>
      <p:pic>
        <p:nvPicPr>
          <p:cNvPr id="363" name="Google Shape;363;p54"/>
          <p:cNvPicPr preferRelativeResize="0"/>
          <p:nvPr/>
        </p:nvPicPr>
        <p:blipFill>
          <a:blip r:embed="rId3">
            <a:alphaModFix/>
          </a:blip>
          <a:stretch>
            <a:fillRect/>
          </a:stretch>
        </p:blipFill>
        <p:spPr>
          <a:xfrm>
            <a:off x="0" y="535200"/>
            <a:ext cx="9143999" cy="4608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25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rPr>
              <a:t>Existing Work and Detection Systems based on Deep Learning</a:t>
            </a:r>
            <a:endParaRPr>
              <a:solidFill>
                <a:srgbClr val="5B0F00"/>
              </a:solidFill>
            </a:endParaRPr>
          </a:p>
        </p:txBody>
      </p:sp>
      <p:graphicFrame>
        <p:nvGraphicFramePr>
          <p:cNvPr id="113" name="Google Shape;113;p17"/>
          <p:cNvGraphicFramePr/>
          <p:nvPr/>
        </p:nvGraphicFramePr>
        <p:xfrm>
          <a:off x="1775" y="1033500"/>
          <a:ext cx="3000000" cy="3000000"/>
        </p:xfrm>
        <a:graphic>
          <a:graphicData uri="http://schemas.openxmlformats.org/drawingml/2006/table">
            <a:tbl>
              <a:tblPr>
                <a:noFill/>
                <a:tableStyleId>{279ABAFF-07C1-411C-A0CF-D497D129037D}</a:tableStyleId>
              </a:tblPr>
              <a:tblGrid>
                <a:gridCol w="729275"/>
                <a:gridCol w="1883250"/>
                <a:gridCol w="1306300"/>
                <a:gridCol w="1625150"/>
                <a:gridCol w="987450"/>
                <a:gridCol w="1306300"/>
                <a:gridCol w="1306300"/>
              </a:tblGrid>
              <a:tr h="677550">
                <a:tc>
                  <a:txBody>
                    <a:bodyPr/>
                    <a:lstStyle/>
                    <a:p>
                      <a:pPr indent="0" lvl="0" marL="0" rtl="0" algn="l">
                        <a:spcBef>
                          <a:spcPts val="0"/>
                        </a:spcBef>
                        <a:spcAft>
                          <a:spcPts val="0"/>
                        </a:spcAft>
                        <a:buNone/>
                      </a:pPr>
                      <a:r>
                        <a:rPr lang="en" sz="1000"/>
                        <a:t>S.NO</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                       </a:t>
                      </a:r>
                      <a:r>
                        <a:rPr lang="en" sz="1000"/>
                        <a:t>Authors</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Year</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Technique</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Quadratic weighted kappa</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AUC-ROC Metric</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Dataset Used</a:t>
                      </a:r>
                      <a:endParaRPr sz="1000"/>
                    </a:p>
                  </a:txBody>
                  <a:tcPr marT="91425" marB="91425" marR="91425" marL="91425">
                    <a:lnB cap="flat" cmpd="sng" w="9525">
                      <a:solidFill>
                        <a:srgbClr val="9E9E9E"/>
                      </a:solidFill>
                      <a:prstDash val="solid"/>
                      <a:round/>
                      <a:headEnd len="sm" w="sm" type="none"/>
                      <a:tailEnd len="sm" w="sm" type="none"/>
                    </a:lnB>
                  </a:tcPr>
                </a:tc>
              </a:tr>
              <a:tr h="794900">
                <a:tc>
                  <a:txBody>
                    <a:bodyPr/>
                    <a:lstStyle/>
                    <a:p>
                      <a:pPr indent="0" lvl="0" marL="0" rtl="0" algn="l">
                        <a:spcBef>
                          <a:spcPts val="0"/>
                        </a:spcBef>
                        <a:spcAft>
                          <a:spcPts val="0"/>
                        </a:spcAft>
                        <a:buNone/>
                      </a:pPr>
                      <a:r>
                        <a:rPr lang="en" sz="1000"/>
                        <a:t>1</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Varun Gulshan, PhD; Lily Peng, MD, PhD; Marc Coram, PhD; Martin C. Stumpe, PhD; Derek Wu, BS; A</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2016</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Inception V-3.</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0.8851(5)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0.991(3 vs All), 0.993(Avg-AUC across all datasets)</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Eyepacs-1(15,000, Messidor-2(2000),</a:t>
                      </a:r>
                      <a:endParaRPr sz="1000"/>
                    </a:p>
                    <a:p>
                      <a:pPr indent="0" lvl="0" marL="0" rtl="0" algn="l">
                        <a:spcBef>
                          <a:spcPts val="0"/>
                        </a:spcBef>
                        <a:spcAft>
                          <a:spcPts val="0"/>
                        </a:spcAft>
                        <a:buNone/>
                      </a:pPr>
                      <a:r>
                        <a:rPr lang="en" sz="1000"/>
                        <a:t>Google’s own DB-1,20,000, APTOS(13000)</a:t>
                      </a:r>
                      <a:endParaRPr sz="1000"/>
                    </a:p>
                    <a:p>
                      <a:pPr indent="0" lvl="0" marL="0" rtl="0" algn="l">
                        <a:spcBef>
                          <a:spcPts val="0"/>
                        </a:spcBef>
                        <a:spcAft>
                          <a:spcPts val="0"/>
                        </a:spcAft>
                        <a:buNone/>
                      </a:pPr>
                      <a:r>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94900">
                <a:tc>
                  <a:txBody>
                    <a:bodyPr/>
                    <a:lstStyle/>
                    <a:p>
                      <a:pPr indent="0" lvl="0" marL="0" rtl="0" algn="l">
                        <a:spcBef>
                          <a:spcPts val="0"/>
                        </a:spcBef>
                        <a:spcAft>
                          <a:spcPts val="0"/>
                        </a:spcAft>
                        <a:buNone/>
                      </a:pPr>
                      <a:r>
                        <a:rPr lang="en" sz="1000"/>
                        <a:t>2</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444444"/>
                          </a:solidFill>
                          <a:uFill>
                            <a:noFill/>
                          </a:uFill>
                          <a:hlinkClick r:id="rId3"/>
                        </a:rPr>
                        <a:t>Daniel Shu Wei Ting, MD, PhD</a:t>
                      </a:r>
                      <a:r>
                        <a:rPr baseline="30000" lang="en" sz="1000">
                          <a:solidFill>
                            <a:srgbClr val="444444"/>
                          </a:solidFill>
                          <a:uFill>
                            <a:noFill/>
                          </a:uFill>
                          <a:hlinkClick r:id="rId4"/>
                        </a:rPr>
                        <a:t>1,2</a:t>
                      </a:r>
                      <a:r>
                        <a:rPr lang="en" sz="1000">
                          <a:solidFill>
                            <a:srgbClr val="333333"/>
                          </a:solidFill>
                        </a:rPr>
                        <a:t>; </a:t>
                      </a:r>
                      <a:r>
                        <a:rPr lang="en" sz="1000">
                          <a:solidFill>
                            <a:srgbClr val="444444"/>
                          </a:solidFill>
                          <a:uFill>
                            <a:noFill/>
                          </a:uFill>
                          <a:hlinkClick r:id="rId5"/>
                        </a:rPr>
                        <a:t>Carol Yim-Lui Cheung, PhD</a:t>
                      </a:r>
                      <a:r>
                        <a:rPr baseline="30000" lang="en" sz="1000">
                          <a:solidFill>
                            <a:srgbClr val="444444"/>
                          </a:solidFill>
                          <a:uFill>
                            <a:noFill/>
                          </a:uFill>
                          <a:hlinkClick r:id="rId6"/>
                        </a:rPr>
                        <a:t>1,3</a:t>
                      </a:r>
                      <a:r>
                        <a:rPr lang="en" sz="1000">
                          <a:solidFill>
                            <a:srgbClr val="333333"/>
                          </a:solidFill>
                        </a:rPr>
                        <a:t>; </a:t>
                      </a:r>
                      <a:r>
                        <a:rPr lang="en" sz="1000">
                          <a:solidFill>
                            <a:srgbClr val="444444"/>
                          </a:solidFill>
                          <a:uFill>
                            <a:noFill/>
                          </a:uFill>
                          <a:hlinkClick r:id="rId7"/>
                        </a:rPr>
                        <a:t>Gilbert Lim, PhD</a:t>
                      </a:r>
                      <a:r>
                        <a:rPr baseline="30000" lang="en" sz="1000">
                          <a:solidFill>
                            <a:srgbClr val="444444"/>
                          </a:solidFill>
                          <a:uFill>
                            <a:noFill/>
                          </a:uFill>
                          <a:hlinkClick r:id="rId8"/>
                        </a:rPr>
                        <a:t>4</a:t>
                      </a:r>
                      <a:r>
                        <a:rPr lang="en" sz="1000">
                          <a:solidFill>
                            <a:srgbClr val="333333"/>
                          </a:solidFill>
                        </a:rPr>
                        <a:t>; </a:t>
                      </a:r>
                      <a:r>
                        <a:rPr lang="en" sz="1000" u="sng">
                          <a:solidFill>
                            <a:srgbClr val="444444"/>
                          </a:solidFill>
                        </a:rPr>
                        <a:t>et al</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2017</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Inception V-3 and V-4 + CLAHE </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0.856(5)</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0.971( 4 vs all), Avg AUC-0.951</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Eyepacs-2(76000),Messidor-2(200)</a:t>
                      </a:r>
                      <a:endParaRPr sz="1000"/>
                    </a:p>
                  </a:txBody>
                  <a:tcPr marT="91425" marB="91425" marR="91425" marL="91425">
                    <a:lnT cap="flat" cmpd="sng" w="9525">
                      <a:solidFill>
                        <a:srgbClr val="9E9E9E"/>
                      </a:solidFill>
                      <a:prstDash val="solid"/>
                      <a:round/>
                      <a:headEnd len="sm" w="sm" type="none"/>
                      <a:tailEnd len="sm" w="sm" type="none"/>
                    </a:lnT>
                  </a:tcPr>
                </a:tc>
              </a:tr>
              <a:tr h="629400">
                <a:tc>
                  <a:txBody>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3</a:t>
                      </a:r>
                      <a:endParaRPr sz="1000"/>
                    </a:p>
                  </a:txBody>
                  <a:tcPr marT="91425" marB="91425" marR="91425" marL="91425"/>
                </a:tc>
                <a:tc>
                  <a:txBody>
                    <a:bodyPr/>
                    <a:lstStyle/>
                    <a:p>
                      <a:pPr indent="0" lvl="0" marL="0" rtl="0" algn="just">
                        <a:lnSpc>
                          <a:spcPct val="115000"/>
                        </a:lnSpc>
                        <a:spcBef>
                          <a:spcPts val="0"/>
                        </a:spcBef>
                        <a:spcAft>
                          <a:spcPts val="0"/>
                        </a:spcAft>
                        <a:buNone/>
                      </a:pPr>
                      <a:r>
                        <a:rPr lang="en" sz="1000">
                          <a:highlight>
                            <a:srgbClr val="FFFFFF"/>
                          </a:highlight>
                        </a:rPr>
                        <a:t>Bellemo, Valentina, et al.</a:t>
                      </a:r>
                      <a:endParaRPr sz="1000"/>
                    </a:p>
                  </a:txBody>
                  <a:tcPr marT="91425" marB="91425" marR="91425" marL="91425"/>
                </a:tc>
                <a:tc>
                  <a:txBody>
                    <a:bodyPr/>
                    <a:lstStyle/>
                    <a:p>
                      <a:pPr indent="0" lvl="0" marL="0" rtl="0" algn="l">
                        <a:spcBef>
                          <a:spcPts val="0"/>
                        </a:spcBef>
                        <a:spcAft>
                          <a:spcPts val="0"/>
                        </a:spcAft>
                        <a:buNone/>
                      </a:pPr>
                      <a:r>
                        <a:rPr lang="en" sz="1000"/>
                        <a:t>2019</a:t>
                      </a:r>
                      <a:endParaRPr sz="1000"/>
                    </a:p>
                  </a:txBody>
                  <a:tcPr marT="91425" marB="91425" marR="91425" marL="91425"/>
                </a:tc>
                <a:tc>
                  <a:txBody>
                    <a:bodyPr/>
                    <a:lstStyle/>
                    <a:p>
                      <a:pPr indent="0" lvl="0" marL="0" rtl="0" algn="l">
                        <a:spcBef>
                          <a:spcPts val="0"/>
                        </a:spcBef>
                        <a:spcAft>
                          <a:spcPts val="0"/>
                        </a:spcAft>
                        <a:buNone/>
                      </a:pPr>
                      <a:r>
                        <a:rPr lang="en" sz="1000"/>
                        <a:t>VGG-net</a:t>
                      </a:r>
                      <a:endParaRPr sz="1000"/>
                    </a:p>
                  </a:txBody>
                  <a:tcPr marT="91425" marB="91425" marR="91425" marL="91425"/>
                </a:tc>
                <a:tc>
                  <a:txBody>
                    <a:bodyPr/>
                    <a:lstStyle/>
                    <a:p>
                      <a:pPr indent="0" lvl="0" marL="0" rtl="0" algn="l">
                        <a:spcBef>
                          <a:spcPts val="0"/>
                        </a:spcBef>
                        <a:spcAft>
                          <a:spcPts val="0"/>
                        </a:spcAft>
                        <a:buNone/>
                      </a:pPr>
                      <a:r>
                        <a:rPr lang="en" sz="1000"/>
                        <a:t>0.831(3)</a:t>
                      </a:r>
                      <a:endParaRPr sz="1000"/>
                    </a:p>
                  </a:txBody>
                  <a:tcPr marT="91425" marB="91425" marR="91425" marL="91425"/>
                </a:tc>
                <a:tc>
                  <a:txBody>
                    <a:bodyPr/>
                    <a:lstStyle/>
                    <a:p>
                      <a:pPr indent="0" lvl="0" marL="0" rtl="0" algn="l">
                        <a:spcBef>
                          <a:spcPts val="0"/>
                        </a:spcBef>
                        <a:spcAft>
                          <a:spcPts val="0"/>
                        </a:spcAft>
                        <a:buNone/>
                      </a:pPr>
                      <a:r>
                        <a:rPr lang="en" sz="1000"/>
                        <a:t>0.973(2 vs all) and </a:t>
                      </a:r>
                      <a:endParaRPr sz="1000"/>
                    </a:p>
                  </a:txBody>
                  <a:tcPr marT="91425" marB="91425" marR="91425" marL="91425"/>
                </a:tc>
                <a:tc>
                  <a:txBody>
                    <a:bodyPr/>
                    <a:lstStyle/>
                    <a:p>
                      <a:pPr indent="0" lvl="0" marL="0" rtl="0" algn="l">
                        <a:spcBef>
                          <a:spcPts val="0"/>
                        </a:spcBef>
                        <a:spcAft>
                          <a:spcPts val="0"/>
                        </a:spcAft>
                        <a:buNone/>
                      </a:pPr>
                      <a:r>
                        <a:rPr lang="en" sz="1000"/>
                        <a:t>Eyepacs-2,and Zambian eye scociety(18000)</a:t>
                      </a:r>
                      <a:endParaRPr sz="1000"/>
                    </a:p>
                  </a:txBody>
                  <a:tcPr marT="91425" marB="91425" marR="91425" marL="91425"/>
                </a:tc>
              </a:tr>
              <a:tr h="929150">
                <a:tc>
                  <a:txBody>
                    <a:bodyPr/>
                    <a:lstStyle/>
                    <a:p>
                      <a:pPr indent="0" lvl="0" marL="0" rtl="0" algn="l">
                        <a:spcBef>
                          <a:spcPts val="0"/>
                        </a:spcBef>
                        <a:spcAft>
                          <a:spcPts val="0"/>
                        </a:spcAft>
                        <a:buNone/>
                      </a:pPr>
                      <a:r>
                        <a:rPr lang="en" sz="1000"/>
                        <a:t>4</a:t>
                      </a:r>
                      <a:endParaRPr sz="1000"/>
                    </a:p>
                  </a:txBody>
                  <a:tcPr marT="91425" marB="91425" marR="91425" marL="91425"/>
                </a:tc>
                <a:tc>
                  <a:txBody>
                    <a:bodyPr/>
                    <a:lstStyle/>
                    <a:p>
                      <a:pPr indent="0" lvl="0" marL="0" rtl="0" algn="just">
                        <a:lnSpc>
                          <a:spcPct val="115000"/>
                        </a:lnSpc>
                        <a:spcBef>
                          <a:spcPts val="0"/>
                        </a:spcBef>
                        <a:spcAft>
                          <a:spcPts val="0"/>
                        </a:spcAft>
                        <a:buNone/>
                      </a:pPr>
                      <a:r>
                        <a:rPr lang="en" sz="1000">
                          <a:highlight>
                            <a:srgbClr val="FFFFFF"/>
                          </a:highlight>
                        </a:rPr>
                        <a:t>Wei Zhang, Jie Zhong, Shijun Yang, Zhentao Gao</a:t>
                      </a:r>
                      <a:endParaRPr sz="1000"/>
                    </a:p>
                  </a:txBody>
                  <a:tcPr marT="91425" marB="91425" marR="91425" marL="91425"/>
                </a:tc>
                <a:tc>
                  <a:txBody>
                    <a:bodyPr/>
                    <a:lstStyle/>
                    <a:p>
                      <a:pPr indent="0" lvl="0" marL="0" rtl="0" algn="l">
                        <a:spcBef>
                          <a:spcPts val="0"/>
                        </a:spcBef>
                        <a:spcAft>
                          <a:spcPts val="0"/>
                        </a:spcAft>
                        <a:buNone/>
                      </a:pPr>
                      <a:r>
                        <a:rPr lang="en" sz="1000"/>
                        <a:t>2019</a:t>
                      </a:r>
                      <a:endParaRPr sz="1000"/>
                    </a:p>
                  </a:txBody>
                  <a:tcPr marT="91425" marB="91425" marR="91425" marL="91425"/>
                </a:tc>
                <a:tc>
                  <a:txBody>
                    <a:bodyPr/>
                    <a:lstStyle/>
                    <a:p>
                      <a:pPr indent="0" lvl="0" marL="0" rtl="0" algn="l">
                        <a:spcBef>
                          <a:spcPts val="0"/>
                        </a:spcBef>
                        <a:spcAft>
                          <a:spcPts val="0"/>
                        </a:spcAft>
                        <a:buNone/>
                      </a:pPr>
                      <a:r>
                        <a:rPr lang="en" sz="1000"/>
                        <a:t>Two Part ensemble.</a:t>
                      </a:r>
                      <a:endParaRPr sz="1000"/>
                    </a:p>
                    <a:p>
                      <a:pPr indent="0" lvl="0" marL="0" rtl="0" algn="l">
                        <a:spcBef>
                          <a:spcPts val="0"/>
                        </a:spcBef>
                        <a:spcAft>
                          <a:spcPts val="0"/>
                        </a:spcAft>
                        <a:buNone/>
                      </a:pPr>
                      <a:r>
                        <a:rPr lang="en" sz="1000"/>
                        <a:t>1-binary classification then, 2- grading Sytem.</a:t>
                      </a:r>
                      <a:endParaRPr sz="1000"/>
                    </a:p>
                    <a:p>
                      <a:pPr indent="0" lvl="0" marL="0" rtl="0" algn="l">
                        <a:spcBef>
                          <a:spcPts val="0"/>
                        </a:spcBef>
                        <a:spcAft>
                          <a:spcPts val="0"/>
                        </a:spcAft>
                        <a:buNone/>
                      </a:pPr>
                      <a:r>
                        <a:rPr lang="en" sz="1000"/>
                        <a:t>1-Xception,Resnet-50,Inception resnet-v2.</a:t>
                      </a:r>
                      <a:endParaRPr sz="1000"/>
                    </a:p>
                  </a:txBody>
                  <a:tcPr marT="91425" marB="91425" marR="91425" marL="91425"/>
                </a:tc>
                <a:tc>
                  <a:txBody>
                    <a:bodyPr/>
                    <a:lstStyle/>
                    <a:p>
                      <a:pPr indent="0" lvl="0" marL="0" rtl="0" algn="l">
                        <a:spcBef>
                          <a:spcPts val="0"/>
                        </a:spcBef>
                        <a:spcAft>
                          <a:spcPts val="0"/>
                        </a:spcAft>
                        <a:buNone/>
                      </a:pPr>
                      <a:r>
                        <a:rPr lang="en" sz="1000"/>
                        <a:t>0.8771(4)</a:t>
                      </a:r>
                      <a:endParaRPr sz="1000"/>
                    </a:p>
                  </a:txBody>
                  <a:tcPr marT="91425" marB="91425" marR="91425" marL="91425"/>
                </a:tc>
                <a:tc>
                  <a:txBody>
                    <a:bodyPr/>
                    <a:lstStyle/>
                    <a:p>
                      <a:pPr indent="0" lvl="0" marL="0" rtl="0" algn="l">
                        <a:spcBef>
                          <a:spcPts val="0"/>
                        </a:spcBef>
                        <a:spcAft>
                          <a:spcPts val="0"/>
                        </a:spcAft>
                        <a:buNone/>
                      </a:pPr>
                      <a:r>
                        <a:rPr lang="en" sz="1000"/>
                        <a:t>0.981(Classification), 0.994( Avg-AUC)</a:t>
                      </a:r>
                      <a:endParaRPr sz="1000"/>
                    </a:p>
                  </a:txBody>
                  <a:tcPr marT="91425" marB="91425" marR="91425" marL="91425"/>
                </a:tc>
                <a:tc>
                  <a:txBody>
                    <a:bodyPr/>
                    <a:lstStyle/>
                    <a:p>
                      <a:pPr indent="0" lvl="0" marL="0" rtl="0" algn="l">
                        <a:spcBef>
                          <a:spcPts val="0"/>
                        </a:spcBef>
                        <a:spcAft>
                          <a:spcPts val="0"/>
                        </a:spcAft>
                        <a:buNone/>
                      </a:pPr>
                      <a:r>
                        <a:rPr lang="en" sz="1000"/>
                        <a:t>Sichuan Medical Center(15000)</a:t>
                      </a:r>
                      <a:endParaRPr sz="1000"/>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98975" y="42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rPr>
              <a:t>Datasets Used</a:t>
            </a:r>
            <a:endParaRPr>
              <a:solidFill>
                <a:srgbClr val="5B0F00"/>
              </a:solidFill>
            </a:endParaRPr>
          </a:p>
        </p:txBody>
      </p:sp>
      <p:sp>
        <p:nvSpPr>
          <p:cNvPr id="119" name="Google Shape;119;p18"/>
          <p:cNvSpPr txBox="1"/>
          <p:nvPr>
            <p:ph idx="1" type="body"/>
          </p:nvPr>
        </p:nvSpPr>
        <p:spPr>
          <a:xfrm>
            <a:off x="727650" y="1267425"/>
            <a:ext cx="76887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00"/>
                </a:solidFill>
                <a:latin typeface="Arial"/>
                <a:ea typeface="Arial"/>
                <a:cs typeface="Arial"/>
                <a:sym typeface="Arial"/>
              </a:rPr>
              <a:t>For this Project we selected Open- Sourced datasets that have been made publicly available:</a:t>
            </a:r>
            <a:endParaRPr sz="1000">
              <a:solidFill>
                <a:srgbClr val="000000"/>
              </a:solidFill>
              <a:latin typeface="Arial"/>
              <a:ea typeface="Arial"/>
              <a:cs typeface="Arial"/>
              <a:sym typeface="Arial"/>
            </a:endParaRPr>
          </a:p>
          <a:p>
            <a:pPr indent="-292100" lvl="0" marL="457200" rtl="0" algn="l">
              <a:spcBef>
                <a:spcPts val="1600"/>
              </a:spcBef>
              <a:spcAft>
                <a:spcPts val="0"/>
              </a:spcAft>
              <a:buClr>
                <a:srgbClr val="000000"/>
              </a:buClr>
              <a:buSzPts val="1000"/>
              <a:buFont typeface="Arial"/>
              <a:buChar char="●"/>
            </a:pPr>
            <a:r>
              <a:rPr lang="en" sz="1000">
                <a:solidFill>
                  <a:srgbClr val="000000"/>
                </a:solidFill>
                <a:latin typeface="Arial"/>
                <a:ea typeface="Arial"/>
                <a:cs typeface="Arial"/>
                <a:sym typeface="Arial"/>
              </a:rPr>
              <a:t>The First dataset we took from Eyepacs the Eyepacs - 2 dataset containing 84,000 images of 41,254 patients.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Eyepacs - 1 dataset from Kaggle as part of DR detection competition 5 years ago. It Contains 1,20,000 images.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APTOS DR detection Competition, a kaggle dataset now made publicly available by Aravind Eye care, It consists of 8,000 images.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Messidor-2 dataset, It consists of 2000 images.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All the images used are Retino-fundal images with a fixed resolution of 1024 x 1024 for all the images i.e in total we have 2,14,000 retino-fundal images of the retina which have already been graded by opthamologists into 5 categories of DR which are as follows:</a:t>
            </a:r>
            <a:endParaRPr sz="1000">
              <a:solidFill>
                <a:srgbClr val="000000"/>
              </a:solidFill>
              <a:latin typeface="Arial"/>
              <a:ea typeface="Arial"/>
              <a:cs typeface="Arial"/>
              <a:sym typeface="Arial"/>
            </a:endParaRPr>
          </a:p>
          <a:p>
            <a:pPr indent="-292100" lvl="0" marL="9144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0-No DR.</a:t>
            </a:r>
            <a:endParaRPr sz="1000">
              <a:solidFill>
                <a:srgbClr val="000000"/>
              </a:solidFill>
              <a:highlight>
                <a:srgbClr val="FFFFFF"/>
              </a:highlight>
              <a:latin typeface="Arial"/>
              <a:ea typeface="Arial"/>
              <a:cs typeface="Arial"/>
              <a:sym typeface="Arial"/>
            </a:endParaRPr>
          </a:p>
          <a:p>
            <a:pPr indent="-292100" lvl="0" marL="9144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1-Mild DR.</a:t>
            </a:r>
            <a:endParaRPr sz="1000">
              <a:solidFill>
                <a:srgbClr val="000000"/>
              </a:solidFill>
              <a:highlight>
                <a:srgbClr val="FFFFFF"/>
              </a:highlight>
              <a:latin typeface="Arial"/>
              <a:ea typeface="Arial"/>
              <a:cs typeface="Arial"/>
              <a:sym typeface="Arial"/>
            </a:endParaRPr>
          </a:p>
          <a:p>
            <a:pPr indent="-292100" lvl="0" marL="9144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2-Moderate DR.</a:t>
            </a:r>
            <a:endParaRPr sz="1000">
              <a:solidFill>
                <a:srgbClr val="000000"/>
              </a:solidFill>
              <a:highlight>
                <a:srgbClr val="FFFFFF"/>
              </a:highlight>
              <a:latin typeface="Arial"/>
              <a:ea typeface="Arial"/>
              <a:cs typeface="Arial"/>
              <a:sym typeface="Arial"/>
            </a:endParaRPr>
          </a:p>
          <a:p>
            <a:pPr indent="-292100" lvl="0" marL="9144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3-Severe DR.</a:t>
            </a:r>
            <a:endParaRPr sz="1000">
              <a:solidFill>
                <a:srgbClr val="000000"/>
              </a:solidFill>
              <a:highlight>
                <a:srgbClr val="FFFFFF"/>
              </a:highlight>
              <a:latin typeface="Arial"/>
              <a:ea typeface="Arial"/>
              <a:cs typeface="Arial"/>
              <a:sym typeface="Arial"/>
            </a:endParaRPr>
          </a:p>
          <a:p>
            <a:pPr indent="-292100" lvl="0" marL="914400" rtl="0" algn="just">
              <a:spcBef>
                <a:spcPts val="0"/>
              </a:spcBef>
              <a:spcAft>
                <a:spcPts val="0"/>
              </a:spcAft>
              <a:buClr>
                <a:srgbClr val="000000"/>
              </a:buClr>
              <a:buSzPts val="1000"/>
              <a:buFont typeface="Arial"/>
              <a:buChar char="●"/>
            </a:pPr>
            <a:r>
              <a:rPr lang="en" sz="1000">
                <a:solidFill>
                  <a:srgbClr val="000000"/>
                </a:solidFill>
                <a:highlight>
                  <a:srgbClr val="FFFFFF"/>
                </a:highlight>
                <a:latin typeface="Arial"/>
                <a:ea typeface="Arial"/>
                <a:cs typeface="Arial"/>
                <a:sym typeface="Arial"/>
              </a:rPr>
              <a:t>4-Proliferative DR.</a:t>
            </a:r>
            <a:endParaRPr sz="1000">
              <a:solidFill>
                <a:srgbClr val="000000"/>
              </a:solidFill>
              <a:highlight>
                <a:srgbClr val="FFFFFF"/>
              </a:highlight>
              <a:latin typeface="Arial"/>
              <a:ea typeface="Arial"/>
              <a:cs typeface="Arial"/>
              <a:sym typeface="Arial"/>
            </a:endParaRPr>
          </a:p>
          <a:p>
            <a:pPr indent="0" lvl="0" marL="0" rtl="0" algn="l">
              <a:spcBef>
                <a:spcPts val="0"/>
              </a:spcBef>
              <a:spcAft>
                <a:spcPts val="1600"/>
              </a:spcAft>
              <a:buNone/>
            </a:pPr>
            <a:r>
              <a:rPr lang="en" sz="1000">
                <a:solidFill>
                  <a:srgbClr val="000000"/>
                </a:solidFill>
                <a:latin typeface="Arial"/>
                <a:ea typeface="Arial"/>
                <a:cs typeface="Arial"/>
                <a:sym typeface="Arial"/>
              </a:rPr>
              <a:t>We train our models on 1,50,000 images then further fine tune the models using 40000 images. We validate our models on the       remaining 15000 images.  We finally test our models on the remaining 13,000 images using Test Time Augmentation.</a:t>
            </a:r>
            <a:endParaRPr sz="100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6697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B0F00"/>
                </a:solidFill>
              </a:rPr>
              <a:t>Dataset Description and Anomalies</a:t>
            </a:r>
            <a:endParaRPr>
              <a:solidFill>
                <a:srgbClr val="5B0F00"/>
              </a:solidFill>
            </a:endParaRPr>
          </a:p>
        </p:txBody>
      </p:sp>
      <p:pic>
        <p:nvPicPr>
          <p:cNvPr id="125" name="Google Shape;125;p19"/>
          <p:cNvPicPr preferRelativeResize="0"/>
          <p:nvPr/>
        </p:nvPicPr>
        <p:blipFill>
          <a:blip r:embed="rId3">
            <a:alphaModFix/>
          </a:blip>
          <a:stretch>
            <a:fillRect/>
          </a:stretch>
        </p:blipFill>
        <p:spPr>
          <a:xfrm>
            <a:off x="152400" y="590800"/>
            <a:ext cx="4419600" cy="4400300"/>
          </a:xfrm>
          <a:prstGeom prst="rect">
            <a:avLst/>
          </a:prstGeom>
          <a:noFill/>
          <a:ln>
            <a:noFill/>
          </a:ln>
        </p:spPr>
      </p:pic>
      <p:pic>
        <p:nvPicPr>
          <p:cNvPr id="126" name="Google Shape;126;p19"/>
          <p:cNvPicPr preferRelativeResize="0"/>
          <p:nvPr/>
        </p:nvPicPr>
        <p:blipFill>
          <a:blip r:embed="rId4">
            <a:alphaModFix/>
          </a:blip>
          <a:stretch>
            <a:fillRect/>
          </a:stretch>
        </p:blipFill>
        <p:spPr>
          <a:xfrm>
            <a:off x="4328375" y="1127825"/>
            <a:ext cx="4815625" cy="3355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7650" y="264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Anomalies in the dataset</a:t>
            </a:r>
            <a:endParaRPr/>
          </a:p>
        </p:txBody>
      </p:sp>
      <p:pic>
        <p:nvPicPr>
          <p:cNvPr id="132" name="Google Shape;132;p20"/>
          <p:cNvPicPr preferRelativeResize="0"/>
          <p:nvPr/>
        </p:nvPicPr>
        <p:blipFill>
          <a:blip r:embed="rId3">
            <a:alphaModFix/>
          </a:blip>
          <a:stretch>
            <a:fillRect/>
          </a:stretch>
        </p:blipFill>
        <p:spPr>
          <a:xfrm>
            <a:off x="1600450" y="975250"/>
            <a:ext cx="5591785" cy="4039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727650" y="276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Preprocessing and Techniques</a:t>
            </a:r>
            <a:endParaRPr/>
          </a:p>
        </p:txBody>
      </p:sp>
      <p:sp>
        <p:nvSpPr>
          <p:cNvPr id="138" name="Google Shape;138;p21"/>
          <p:cNvSpPr txBox="1"/>
          <p:nvPr>
            <p:ph idx="1" type="body"/>
          </p:nvPr>
        </p:nvSpPr>
        <p:spPr>
          <a:xfrm>
            <a:off x="727650" y="13027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used a variety of Image processing techniques to improve model performance which are as follows:</a:t>
            </a:r>
            <a:endParaRPr/>
          </a:p>
          <a:p>
            <a:pPr indent="-311150" lvl="0" marL="457200" rtl="0" algn="l">
              <a:spcBef>
                <a:spcPts val="0"/>
              </a:spcBef>
              <a:spcAft>
                <a:spcPts val="0"/>
              </a:spcAft>
              <a:buSzPts val="1300"/>
              <a:buChar char="●"/>
            </a:pPr>
            <a:r>
              <a:rPr lang="en"/>
              <a:t>Median Subtraction.</a:t>
            </a:r>
            <a:endParaRPr/>
          </a:p>
          <a:p>
            <a:pPr indent="-311150" lvl="0" marL="457200" rtl="0" algn="l">
              <a:spcBef>
                <a:spcPts val="0"/>
              </a:spcBef>
              <a:spcAft>
                <a:spcPts val="0"/>
              </a:spcAft>
              <a:buSzPts val="1300"/>
              <a:buChar char="●"/>
            </a:pPr>
            <a:r>
              <a:rPr lang="en"/>
              <a:t>Gamma Correction.</a:t>
            </a:r>
            <a:endParaRPr/>
          </a:p>
          <a:p>
            <a:pPr indent="-311150" lvl="0" marL="457200" rtl="0" algn="l">
              <a:spcBef>
                <a:spcPts val="0"/>
              </a:spcBef>
              <a:spcAft>
                <a:spcPts val="0"/>
              </a:spcAft>
              <a:buSzPts val="1300"/>
              <a:buChar char="●"/>
            </a:pPr>
            <a:r>
              <a:rPr lang="en"/>
              <a:t>Adaptive histogram Equalization.</a:t>
            </a:r>
            <a:endParaRPr/>
          </a:p>
          <a:p>
            <a:pPr indent="-311150" lvl="0" marL="457200" rtl="0" algn="l">
              <a:spcBef>
                <a:spcPts val="0"/>
              </a:spcBef>
              <a:spcAft>
                <a:spcPts val="0"/>
              </a:spcAft>
              <a:buSzPts val="1300"/>
              <a:buChar char="●"/>
            </a:pPr>
            <a:r>
              <a:rPr lang="en"/>
              <a:t>Ben Grahams’s Image Processing applied to black and white as well as Colour images.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